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9"/>
  </p:notesMasterIdLst>
  <p:sldIdLst>
    <p:sldId id="256" r:id="rId2"/>
    <p:sldId id="276" r:id="rId3"/>
    <p:sldId id="280" r:id="rId4"/>
    <p:sldId id="286" r:id="rId5"/>
    <p:sldId id="287" r:id="rId6"/>
    <p:sldId id="283" r:id="rId7"/>
    <p:sldId id="28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2925" autoAdjust="0"/>
    <p:restoredTop sz="94652" autoAdjust="0"/>
  </p:normalViewPr>
  <p:slideViewPr>
    <p:cSldViewPr snapToGrid="0" showGuides="1">
      <p:cViewPr varScale="1">
        <p:scale>
          <a:sx n="142" d="100"/>
          <a:sy n="142" d="100"/>
        </p:scale>
        <p:origin x="392" y="176"/>
      </p:cViewPr>
      <p:guideLst>
        <p:guide orient="horz" pos="2328"/>
        <p:guide pos="3864"/>
        <p:guide pos="7512"/>
        <p:guide pos="144"/>
        <p:guide orient="horz" pos="624"/>
        <p:guide orient="horz" pos="4056"/>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12/5/18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12/5/18</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12/5/18</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0" y="2808491"/>
            <a:ext cx="12192000" cy="830997"/>
          </a:xfrm>
        </p:spPr>
        <p:txBody>
          <a:bodyPr wrap="square" lIns="0" tIns="0" rIns="0" bIns="0" anchor="t">
            <a:spAutoFit/>
          </a:bodyPr>
          <a:lstStyle/>
          <a:p>
            <a:r>
              <a:rPr lang="en-US" b="1" dirty="0">
                <a:solidFill>
                  <a:schemeClr val="bg1"/>
                </a:solidFill>
              </a:rPr>
              <a:t>Final Project -- Analysis</a:t>
            </a:r>
            <a:endParaRPr lang="en-US" dirty="0">
              <a:solidFill>
                <a:schemeClr val="accent4"/>
              </a:solidFill>
            </a:endParaRP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id="{B95DF07A-CE7E-4D89-9AA0-25F4FFF3B9C7}"/>
              </a:ext>
            </a:extLst>
          </p:cNvPr>
          <p:cNvGrpSpPr/>
          <p:nvPr/>
        </p:nvGrpSpPr>
        <p:grpSpPr>
          <a:xfrm>
            <a:off x="5851021" y="2190078"/>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 name="TextBox 2">
            <a:extLst>
              <a:ext uri="{FF2B5EF4-FFF2-40B4-BE49-F238E27FC236}">
                <a16:creationId xmlns:a16="http://schemas.microsoft.com/office/drawing/2014/main" id="{3419344E-2988-EA4F-BA39-DDA2F5967B5A}"/>
              </a:ext>
            </a:extLst>
          </p:cNvPr>
          <p:cNvSpPr txBox="1"/>
          <p:nvPr/>
        </p:nvSpPr>
        <p:spPr>
          <a:xfrm>
            <a:off x="3192000" y="3787137"/>
            <a:ext cx="5808000" cy="1323439"/>
          </a:xfrm>
          <a:prstGeom prst="rect">
            <a:avLst/>
          </a:prstGeom>
          <a:noFill/>
        </p:spPr>
        <p:txBody>
          <a:bodyPr wrap="none" rtlCol="0">
            <a:spAutoFit/>
          </a:bodyPr>
          <a:lstStyle/>
          <a:p>
            <a:pPr algn="ctr"/>
            <a:r>
              <a:rPr lang="en-US" sz="4000" b="1" dirty="0">
                <a:solidFill>
                  <a:schemeClr val="bg1"/>
                </a:solidFill>
                <a:latin typeface="+mj-lt"/>
                <a:ea typeface="+mj-ea"/>
                <a:cs typeface="+mj-cs"/>
              </a:rPr>
              <a:t>Chad Currier – MIS 665</a:t>
            </a:r>
          </a:p>
          <a:p>
            <a:pPr algn="ctr"/>
            <a:r>
              <a:rPr lang="en-US" sz="4000" b="1" dirty="0">
                <a:solidFill>
                  <a:schemeClr val="bg1"/>
                </a:solidFill>
                <a:latin typeface="+mj-lt"/>
                <a:ea typeface="+mj-ea"/>
                <a:cs typeface="+mj-cs"/>
              </a:rPr>
              <a:t>Kansas State University</a:t>
            </a:r>
          </a:p>
        </p:txBody>
      </p:sp>
      <p:sp>
        <p:nvSpPr>
          <p:cNvPr id="11" name="TextBox 10">
            <a:extLst>
              <a:ext uri="{FF2B5EF4-FFF2-40B4-BE49-F238E27FC236}">
                <a16:creationId xmlns:a16="http://schemas.microsoft.com/office/drawing/2014/main" id="{FC3CDF4C-CF9A-0443-8FD1-1D52D48708C7}"/>
              </a:ext>
            </a:extLst>
          </p:cNvPr>
          <p:cNvSpPr txBox="1"/>
          <p:nvPr/>
        </p:nvSpPr>
        <p:spPr>
          <a:xfrm>
            <a:off x="809748" y="5258225"/>
            <a:ext cx="10866480" cy="830997"/>
          </a:xfrm>
          <a:prstGeom prst="rect">
            <a:avLst/>
          </a:prstGeom>
          <a:noFill/>
        </p:spPr>
        <p:txBody>
          <a:bodyPr wrap="square" rtlCol="0">
            <a:spAutoFit/>
          </a:bodyPr>
          <a:lstStyle/>
          <a:p>
            <a:pPr algn="ctr"/>
            <a:r>
              <a:rPr lang="en-US" sz="2400" dirty="0">
                <a:solidFill>
                  <a:schemeClr val="bg1"/>
                </a:solidFill>
              </a:rPr>
              <a:t>On my honor, as a student, I have neither given nor received </a:t>
            </a:r>
            <a:r>
              <a:rPr lang="en-US" sz="2400" b="1" dirty="0">
                <a:solidFill>
                  <a:schemeClr val="bg1"/>
                </a:solidFill>
              </a:rPr>
              <a:t>unauthorized</a:t>
            </a:r>
            <a:r>
              <a:rPr lang="en-US" sz="2400" dirty="0">
                <a:solidFill>
                  <a:schemeClr val="bg1"/>
                </a:solidFill>
              </a:rPr>
              <a:t> aid on this </a:t>
            </a:r>
            <a:r>
              <a:rPr lang="en-US" sz="2400" b="1" dirty="0">
                <a:solidFill>
                  <a:schemeClr val="bg1"/>
                </a:solidFill>
              </a:rPr>
              <a:t>academic</a:t>
            </a:r>
            <a:r>
              <a:rPr lang="en-US" sz="2400" dirty="0">
                <a:solidFill>
                  <a:schemeClr val="bg1"/>
                </a:solidFill>
              </a:rPr>
              <a:t> work.</a:t>
            </a:r>
            <a:endParaRPr lang="en-US" sz="2400" b="1" dirty="0">
              <a:solidFill>
                <a:schemeClr val="bg1"/>
              </a:solidFill>
              <a:latin typeface="+mj-lt"/>
              <a:ea typeface="+mj-ea"/>
              <a:cs typeface="+mj-cs"/>
            </a:endParaRPr>
          </a:p>
        </p:txBody>
      </p:sp>
      <p:pic>
        <p:nvPicPr>
          <p:cNvPr id="6" name="Audio 5">
            <a:hlinkClick r:id="" action="ppaction://media"/>
            <a:extLst>
              <a:ext uri="{FF2B5EF4-FFF2-40B4-BE49-F238E27FC236}">
                <a16:creationId xmlns:a16="http://schemas.microsoft.com/office/drawing/2014/main" id="{A1C95BF9-40E5-914D-A312-ADEEB365167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87849042"/>
      </p:ext>
    </p:extLst>
  </p:cSld>
  <p:clrMapOvr>
    <a:masterClrMapping/>
  </p:clrMapOvr>
  <mc:AlternateContent xmlns:mc="http://schemas.openxmlformats.org/markup-compatibility/2006">
    <mc:Choice xmlns:p14="http://schemas.microsoft.com/office/powerpoint/2010/main" Requires="p14">
      <p:transition spd="slow" p14:dur="2000" advTm="11495"/>
    </mc:Choice>
    <mc:Fallback>
      <p:transition spd="slow" advTm="11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364CFD90-D0E1-4BC3-9D8B-7503E2632C39}"/>
              </a:ext>
              <a:ext uri="{C183D7F6-B498-43B3-948B-1728B52AA6E4}">
                <adec:decorative xmlns:adec="http://schemas.microsoft.com/office/drawing/2017/decorative"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3462491" y="45304"/>
            <a:ext cx="5267018"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Description &amp; Introduction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E3ECCC05-FF78-40FA-84FF-172821D8B58A}"/>
              </a:ext>
              <a:ext uri="{C183D7F6-B498-43B3-948B-1728B52AA6E4}">
                <adec:decorative xmlns:adec="http://schemas.microsoft.com/office/drawing/2017/decorative" val="1"/>
              </a:ext>
            </a:extLst>
          </p:cNvPr>
          <p:cNvSpPr/>
          <p:nvPr/>
        </p:nvSpPr>
        <p:spPr>
          <a:xfrm>
            <a:off x="5146713" y="2857500"/>
            <a:ext cx="2037565" cy="18923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MIS 665 – Final Project</a:t>
            </a:r>
          </a:p>
        </p:txBody>
      </p:sp>
      <p:sp>
        <p:nvSpPr>
          <p:cNvPr id="16" name="Rectangle: Rounded Corners 15">
            <a:extLst>
              <a:ext uri="{FF2B5EF4-FFF2-40B4-BE49-F238E27FC236}">
                <a16:creationId xmlns:a16="http://schemas.microsoft.com/office/drawing/2014/main" id="{D6178536-4D8A-4FF2-BBDC-4B3E7E0FCF26}"/>
              </a:ext>
              <a:ext uri="{C183D7F6-B498-43B3-948B-1728B52AA6E4}">
                <adec:decorative xmlns:adec="http://schemas.microsoft.com/office/drawing/2017/decorative" val="1"/>
              </a:ext>
            </a:extLst>
          </p:cNvPr>
          <p:cNvSpPr/>
          <p:nvPr/>
        </p:nvSpPr>
        <p:spPr>
          <a:xfrm>
            <a:off x="6943725" y="161387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  Understanding</a:t>
            </a:r>
          </a:p>
        </p:txBody>
      </p:sp>
      <p:sp>
        <p:nvSpPr>
          <p:cNvPr id="15" name="Oval 14">
            <a:extLst>
              <a:ext uri="{FF2B5EF4-FFF2-40B4-BE49-F238E27FC236}">
                <a16:creationId xmlns:a16="http://schemas.microsoft.com/office/drawing/2014/main" id="{416F1356-9015-4B5C-9C64-3C1D963E5F59}"/>
              </a:ext>
              <a:ext uri="{C183D7F6-B498-43B3-948B-1728B52AA6E4}">
                <adec:decorative xmlns:adec="http://schemas.microsoft.com/office/drawing/2017/decorative" val="1"/>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EB7F2E37-0ACF-4E8A-9C1D-EC5B65BA2906}"/>
              </a:ext>
              <a:ext uri="{C183D7F6-B498-43B3-948B-1728B52AA6E4}">
                <adec:decorative xmlns:adec="http://schemas.microsoft.com/office/drawing/2017/decorative" val="1"/>
              </a:ext>
            </a:extLst>
          </p:cNvPr>
          <p:cNvSpPr/>
          <p:nvPr/>
        </p:nvSpPr>
        <p:spPr>
          <a:xfrm>
            <a:off x="7693025" y="333472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Modeling</a:t>
            </a:r>
          </a:p>
        </p:txBody>
      </p:sp>
      <p:sp>
        <p:nvSpPr>
          <p:cNvPr id="20" name="Oval 19">
            <a:extLst>
              <a:ext uri="{FF2B5EF4-FFF2-40B4-BE49-F238E27FC236}">
                <a16:creationId xmlns:a16="http://schemas.microsoft.com/office/drawing/2014/main" id="{88F812F5-70AF-4FBD-80D9-D59B3C456D5E}"/>
              </a:ext>
              <a:ext uri="{C183D7F6-B498-43B3-948B-1728B52AA6E4}">
                <adec:decorative xmlns:adec="http://schemas.microsoft.com/office/drawing/2017/decorative" val="1"/>
              </a:ext>
            </a:extLst>
          </p:cNvPr>
          <p:cNvSpPr/>
          <p:nvPr/>
        </p:nvSpPr>
        <p:spPr>
          <a:xfrm>
            <a:off x="7490264" y="323532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id="{952C5002-7E64-4069-ACA0-6876E54A9B46}"/>
              </a:ext>
              <a:ext uri="{C183D7F6-B498-43B3-948B-1728B52AA6E4}">
                <adec:decorative xmlns:adec="http://schemas.microsoft.com/office/drawing/2017/decorative" val="1"/>
              </a:ext>
            </a:extLst>
          </p:cNvPr>
          <p:cNvSpPr/>
          <p:nvPr/>
        </p:nvSpPr>
        <p:spPr>
          <a:xfrm>
            <a:off x="6943725" y="5154978"/>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Deployment</a:t>
            </a:r>
          </a:p>
        </p:txBody>
      </p:sp>
      <p:sp>
        <p:nvSpPr>
          <p:cNvPr id="22" name="Oval 21">
            <a:extLst>
              <a:ext uri="{FF2B5EF4-FFF2-40B4-BE49-F238E27FC236}">
                <a16:creationId xmlns:a16="http://schemas.microsoft.com/office/drawing/2014/main" id="{A49C5F3A-6F0D-4A0F-AE6E-92F342C22ACD}"/>
              </a:ext>
              <a:ext uri="{C183D7F6-B498-43B3-948B-1728B52AA6E4}">
                <adec:decorative xmlns:adec="http://schemas.microsoft.com/office/drawing/2017/decorative" val="1"/>
              </a:ext>
            </a:extLst>
          </p:cNvPr>
          <p:cNvSpPr/>
          <p:nvPr/>
        </p:nvSpPr>
        <p:spPr>
          <a:xfrm>
            <a:off x="6832600" y="5055576"/>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Rounded Corners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1587500" y="161387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Business Understanding </a:t>
            </a:r>
          </a:p>
        </p:txBody>
      </p:sp>
      <p:sp>
        <p:nvSpPr>
          <p:cNvPr id="26" name="Oval 25">
            <a:extLst>
              <a:ext uri="{FF2B5EF4-FFF2-40B4-BE49-F238E27FC236}">
                <a16:creationId xmlns:a16="http://schemas.microsoft.com/office/drawing/2014/main" id="{BBC62739-FA35-49F8-8929-743B31F55A69}"/>
              </a:ext>
              <a:ext uri="{C183D7F6-B498-43B3-948B-1728B52AA6E4}">
                <adec:decorative xmlns:adec="http://schemas.microsoft.com/office/drawing/2017/decorative" val="1"/>
              </a:ext>
            </a:extLst>
          </p:cNvPr>
          <p:cNvSpPr/>
          <p:nvPr/>
        </p:nvSpPr>
        <p:spPr>
          <a:xfrm>
            <a:off x="4419600" y="15144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Rounded Corners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838200" y="333472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Data Preparation</a:t>
            </a:r>
          </a:p>
        </p:txBody>
      </p:sp>
      <p:sp>
        <p:nvSpPr>
          <p:cNvPr id="28" name="Oval 27">
            <a:extLst>
              <a:ext uri="{FF2B5EF4-FFF2-40B4-BE49-F238E27FC236}">
                <a16:creationId xmlns:a16="http://schemas.microsoft.com/office/drawing/2014/main" id="{B3A511B7-C7F3-4107-9962-1E10D2E087DD}"/>
              </a:ext>
              <a:ext uri="{C183D7F6-B498-43B3-948B-1728B52AA6E4}">
                <adec:decorative xmlns:adec="http://schemas.microsoft.com/office/drawing/2017/decorative" val="1"/>
              </a:ext>
            </a:extLst>
          </p:cNvPr>
          <p:cNvSpPr/>
          <p:nvPr/>
        </p:nvSpPr>
        <p:spPr>
          <a:xfrm>
            <a:off x="3670300" y="323532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Rounded Corners 28">
            <a:extLst>
              <a:ext uri="{FF2B5EF4-FFF2-40B4-BE49-F238E27FC236}">
                <a16:creationId xmlns:a16="http://schemas.microsoft.com/office/drawing/2014/main" id="{D4D7D4B6-62C2-45AB-89A5-3A41DA021FD2}"/>
              </a:ext>
              <a:ext uri="{C183D7F6-B498-43B3-948B-1728B52AA6E4}">
                <adec:decorative xmlns:adec="http://schemas.microsoft.com/office/drawing/2017/decorative" val="1"/>
              </a:ext>
            </a:extLst>
          </p:cNvPr>
          <p:cNvSpPr/>
          <p:nvPr/>
        </p:nvSpPr>
        <p:spPr>
          <a:xfrm>
            <a:off x="1587500" y="5154978"/>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Evaluation</a:t>
            </a:r>
          </a:p>
        </p:txBody>
      </p:sp>
      <p:sp>
        <p:nvSpPr>
          <p:cNvPr id="30" name="Oval 29">
            <a:extLst>
              <a:ext uri="{FF2B5EF4-FFF2-40B4-BE49-F238E27FC236}">
                <a16:creationId xmlns:a16="http://schemas.microsoft.com/office/drawing/2014/main" id="{83902602-D4BC-4D44-AC14-BB55A86C5D06}"/>
              </a:ext>
              <a:ext uri="{C183D7F6-B498-43B3-948B-1728B52AA6E4}">
                <adec:decorative xmlns:adec="http://schemas.microsoft.com/office/drawing/2017/decorative" val="1"/>
              </a:ext>
            </a:extLst>
          </p:cNvPr>
          <p:cNvSpPr/>
          <p:nvPr/>
        </p:nvSpPr>
        <p:spPr>
          <a:xfrm>
            <a:off x="4419600" y="5055576"/>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descr="Icons of bar chart and line graph.">
            <a:extLst>
              <a:ext uri="{FF2B5EF4-FFF2-40B4-BE49-F238E27FC236}">
                <a16:creationId xmlns:a16="http://schemas.microsoft.com/office/drawing/2014/main" id="{044C3643-8A0E-47C1-BEB8-C73203B5E58D}"/>
              </a:ext>
            </a:extLst>
          </p:cNvPr>
          <p:cNvGrpSpPr/>
          <p:nvPr/>
        </p:nvGrpSpPr>
        <p:grpSpPr>
          <a:xfrm>
            <a:off x="4715661" y="1810536"/>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4" name="Freeform 1676" descr="Icon of check box. ">
            <a:extLst>
              <a:ext uri="{FF2B5EF4-FFF2-40B4-BE49-F238E27FC236}">
                <a16:creationId xmlns:a16="http://schemas.microsoft.com/office/drawing/2014/main" id="{6FB02354-C73F-4DCF-8004-E9CCA66963EA}"/>
              </a:ext>
            </a:extLst>
          </p:cNvPr>
          <p:cNvSpPr>
            <a:spLocks noEditPoints="1"/>
          </p:cNvSpPr>
          <p:nvPr/>
        </p:nvSpPr>
        <p:spPr bwMode="auto">
          <a:xfrm>
            <a:off x="7129621" y="181149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35" name="Freeform 4665" descr="Icon of graph. ">
            <a:extLst>
              <a:ext uri="{FF2B5EF4-FFF2-40B4-BE49-F238E27FC236}">
                <a16:creationId xmlns:a16="http://schemas.microsoft.com/office/drawing/2014/main" id="{557E39B2-E017-4E5C-B53E-DDE3B9D4C92C}"/>
              </a:ext>
            </a:extLst>
          </p:cNvPr>
          <p:cNvSpPr>
            <a:spLocks/>
          </p:cNvSpPr>
          <p:nvPr/>
        </p:nvSpPr>
        <p:spPr bwMode="auto">
          <a:xfrm>
            <a:off x="7877961" y="3531386"/>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36" name="Group 35" descr="Icon of human being and gear. ">
            <a:extLst>
              <a:ext uri="{FF2B5EF4-FFF2-40B4-BE49-F238E27FC236}">
                <a16:creationId xmlns:a16="http://schemas.microsoft.com/office/drawing/2014/main" id="{ECC5F635-1712-4572-A9EC-F94E2199DDBD}"/>
              </a:ext>
            </a:extLst>
          </p:cNvPr>
          <p:cNvGrpSpPr/>
          <p:nvPr/>
        </p:nvGrpSpPr>
        <p:grpSpPr>
          <a:xfrm>
            <a:off x="7133464" y="5355478"/>
            <a:ext cx="338073" cy="339996"/>
            <a:chOff x="6450013" y="5349875"/>
            <a:chExt cx="279399" cy="280988"/>
          </a:xfrm>
          <a:solidFill>
            <a:schemeClr val="bg1"/>
          </a:solidFill>
        </p:grpSpPr>
        <p:sp>
          <p:nvSpPr>
            <p:cNvPr id="37" name="Freeform 3673">
              <a:extLst>
                <a:ext uri="{FF2B5EF4-FFF2-40B4-BE49-F238E27FC236}">
                  <a16:creationId xmlns:a16="http://schemas.microsoft.com/office/drawing/2014/main"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674">
              <a:extLst>
                <a:ext uri="{FF2B5EF4-FFF2-40B4-BE49-F238E27FC236}">
                  <a16:creationId xmlns:a16="http://schemas.microsoft.com/office/drawing/2014/main"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9" name="Group 38" descr="Icon of gears. ">
            <a:extLst>
              <a:ext uri="{FF2B5EF4-FFF2-40B4-BE49-F238E27FC236}">
                <a16:creationId xmlns:a16="http://schemas.microsoft.com/office/drawing/2014/main" id="{5BC0E3F0-447D-4721-AB1F-C8243BA36671}"/>
              </a:ext>
            </a:extLst>
          </p:cNvPr>
          <p:cNvGrpSpPr/>
          <p:nvPr/>
        </p:nvGrpSpPr>
        <p:grpSpPr>
          <a:xfrm>
            <a:off x="4717582" y="5353558"/>
            <a:ext cx="343837" cy="343837"/>
            <a:chOff x="7613650" y="1387475"/>
            <a:chExt cx="284163" cy="284163"/>
          </a:xfrm>
          <a:solidFill>
            <a:schemeClr val="bg1"/>
          </a:solidFill>
        </p:grpSpPr>
        <p:sp>
          <p:nvSpPr>
            <p:cNvPr id="40" name="Freeform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Freeform 4346" descr="Icon of box and whisker chart. ">
            <a:extLst>
              <a:ext uri="{FF2B5EF4-FFF2-40B4-BE49-F238E27FC236}">
                <a16:creationId xmlns:a16="http://schemas.microsoft.com/office/drawing/2014/main" id="{D131817A-5B27-4718-8BAC-45C9CEDA45D9}"/>
              </a:ext>
            </a:extLst>
          </p:cNvPr>
          <p:cNvSpPr>
            <a:spLocks noEditPoints="1"/>
          </p:cNvSpPr>
          <p:nvPr/>
        </p:nvSpPr>
        <p:spPr bwMode="auto">
          <a:xfrm>
            <a:off x="3967321" y="3532346"/>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pic>
        <p:nvPicPr>
          <p:cNvPr id="2" name="Audio 1">
            <a:hlinkClick r:id="" action="ppaction://media"/>
            <a:extLst>
              <a:ext uri="{FF2B5EF4-FFF2-40B4-BE49-F238E27FC236}">
                <a16:creationId xmlns:a16="http://schemas.microsoft.com/office/drawing/2014/main" id="{58D15592-007C-814C-A042-2BF6D16CE4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99715198"/>
      </p:ext>
    </p:extLst>
  </p:cSld>
  <p:clrMapOvr>
    <a:masterClrMapping/>
  </p:clrMapOvr>
  <mc:AlternateContent xmlns:mc="http://schemas.openxmlformats.org/markup-compatibility/2006">
    <mc:Choice xmlns:p14="http://schemas.microsoft.com/office/powerpoint/2010/main" Requires="p14">
      <p:transition spd="slow" p14:dur="2000" advTm="24862"/>
    </mc:Choice>
    <mc:Fallback>
      <p:transition spd="slow" advTm="248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Regression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Circle: Hollow 2">
            <a:extLst>
              <a:ext uri="{FF2B5EF4-FFF2-40B4-BE49-F238E27FC236}">
                <a16:creationId xmlns:a16="http://schemas.microsoft.com/office/drawing/2014/main" id="{8DC8DEBA-4D8D-4704-A04E-32A1E0BF41F4}"/>
              </a:ext>
              <a:ext uri="{C183D7F6-B498-43B3-948B-1728B52AA6E4}">
                <adec:decorative xmlns:adec="http://schemas.microsoft.com/office/drawing/2017/decorative" val="1"/>
              </a:ext>
            </a:extLst>
          </p:cNvPr>
          <p:cNvSpPr/>
          <p:nvPr/>
        </p:nvSpPr>
        <p:spPr>
          <a:xfrm>
            <a:off x="3536828"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2" name="Circle: Hollow 21">
            <a:extLst>
              <a:ext uri="{FF2B5EF4-FFF2-40B4-BE49-F238E27FC236}">
                <a16:creationId xmlns:a16="http://schemas.microsoft.com/office/drawing/2014/main" id="{769CE3F0-8651-4FF1-8CAF-1E986C3831C4}"/>
              </a:ext>
              <a:ext uri="{C183D7F6-B498-43B3-948B-1728B52AA6E4}">
                <adec:decorative xmlns:adec="http://schemas.microsoft.com/office/drawing/2017/decorative" val="1"/>
              </a:ext>
            </a:extLst>
          </p:cNvPr>
          <p:cNvSpPr/>
          <p:nvPr/>
        </p:nvSpPr>
        <p:spPr>
          <a:xfrm>
            <a:off x="4946623" y="2296212"/>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3" name="Circle: Hollow 22">
            <a:extLst>
              <a:ext uri="{FF2B5EF4-FFF2-40B4-BE49-F238E27FC236}">
                <a16:creationId xmlns:a16="http://schemas.microsoft.com/office/drawing/2014/main" id="{59423939-1DC9-4306-AA5D-6C0111336356}"/>
              </a:ext>
              <a:ext uri="{C183D7F6-B498-43B3-948B-1728B52AA6E4}">
                <adec:decorative xmlns:adec="http://schemas.microsoft.com/office/drawing/2017/decorative" val="1"/>
              </a:ext>
            </a:extLst>
          </p:cNvPr>
          <p:cNvSpPr/>
          <p:nvPr/>
        </p:nvSpPr>
        <p:spPr>
          <a:xfrm>
            <a:off x="6356419"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Circle: Hollow 23">
            <a:extLst>
              <a:ext uri="{FF2B5EF4-FFF2-40B4-BE49-F238E27FC236}">
                <a16:creationId xmlns:a16="http://schemas.microsoft.com/office/drawing/2014/main" id="{A838DD0B-E018-44D0-A4C0-13DF2FD0288D}"/>
              </a:ext>
              <a:ext uri="{C183D7F6-B498-43B3-948B-1728B52AA6E4}">
                <adec:decorative xmlns:adec="http://schemas.microsoft.com/office/drawing/2017/decorative" val="1"/>
              </a:ext>
            </a:extLst>
          </p:cNvPr>
          <p:cNvSpPr/>
          <p:nvPr/>
        </p:nvSpPr>
        <p:spPr>
          <a:xfrm>
            <a:off x="4241725"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Circle: Hollow 24">
            <a:extLst>
              <a:ext uri="{FF2B5EF4-FFF2-40B4-BE49-F238E27FC236}">
                <a16:creationId xmlns:a16="http://schemas.microsoft.com/office/drawing/2014/main" id="{B5265A05-9A0F-4DEC-9382-F51EEE742251}"/>
              </a:ext>
              <a:ext uri="{C183D7F6-B498-43B3-948B-1728B52AA6E4}">
                <adec:decorative xmlns:adec="http://schemas.microsoft.com/office/drawing/2017/decorative" val="1"/>
              </a:ext>
            </a:extLst>
          </p:cNvPr>
          <p:cNvSpPr/>
          <p:nvPr/>
        </p:nvSpPr>
        <p:spPr>
          <a:xfrm>
            <a:off x="5651521" y="3501330"/>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29" name="Circle: Hollow 28">
            <a:extLst>
              <a:ext uri="{FF2B5EF4-FFF2-40B4-BE49-F238E27FC236}">
                <a16:creationId xmlns:a16="http://schemas.microsoft.com/office/drawing/2014/main" id="{8770E695-5D11-488D-931B-4C4259EC25FF}"/>
              </a:ext>
              <a:ext uri="{C183D7F6-B498-43B3-948B-1728B52AA6E4}">
                <adec:decorative xmlns:adec="http://schemas.microsoft.com/office/drawing/2017/decorative" val="1"/>
              </a:ext>
            </a:extLst>
          </p:cNvPr>
          <p:cNvSpPr/>
          <p:nvPr/>
        </p:nvSpPr>
        <p:spPr>
          <a:xfrm>
            <a:off x="7061316"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Rectangle 31">
            <a:extLst>
              <a:ext uri="{FF2B5EF4-FFF2-40B4-BE49-F238E27FC236}">
                <a16:creationId xmlns:a16="http://schemas.microsoft.com/office/drawing/2014/main" id="{16FB0785-0013-474B-B959-F2CC8F4C0C1E}"/>
              </a:ext>
            </a:extLst>
          </p:cNvPr>
          <p:cNvSpPr/>
          <p:nvPr/>
        </p:nvSpPr>
        <p:spPr>
          <a:xfrm>
            <a:off x="1292015" y="1447225"/>
            <a:ext cx="2428875" cy="961097"/>
          </a:xfrm>
          <a:prstGeom prst="rect">
            <a:avLst/>
          </a:prstGeom>
        </p:spPr>
        <p:txBody>
          <a:bodyPr wrap="square" lIns="0" tIns="0" rIns="0" bIns="0" anchor="t">
            <a:spAutoFit/>
          </a:bodyPr>
          <a:lstStyle/>
          <a:p>
            <a:pPr algn="r">
              <a:lnSpc>
                <a:spcPts val="1900"/>
              </a:lnSpc>
            </a:pPr>
            <a:r>
              <a:rPr lang="en-US" sz="1400" dirty="0">
                <a:solidFill>
                  <a:schemeClr val="tx1">
                    <a:lumMod val="75000"/>
                    <a:lumOff val="25000"/>
                  </a:schemeClr>
                </a:solidFill>
                <a:cs typeface="Segoe UI" panose="020B0502040204020203" pitchFamily="34" charset="0"/>
              </a:rPr>
              <a:t>The list of important columns was first established in our regression models and held true through all models.</a:t>
            </a:r>
          </a:p>
        </p:txBody>
      </p:sp>
      <p:sp>
        <p:nvSpPr>
          <p:cNvPr id="33" name="Rectangle 32">
            <a:extLst>
              <a:ext uri="{FF2B5EF4-FFF2-40B4-BE49-F238E27FC236}">
                <a16:creationId xmlns:a16="http://schemas.microsoft.com/office/drawing/2014/main" id="{913AB221-FD8D-4664-9B4C-AE1B1660ECAA}"/>
              </a:ext>
            </a:extLst>
          </p:cNvPr>
          <p:cNvSpPr/>
          <p:nvPr/>
        </p:nvSpPr>
        <p:spPr>
          <a:xfrm>
            <a:off x="4669626" y="1213797"/>
            <a:ext cx="2428875" cy="96109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Regression models showed to be mostly inaccurate:  Most models below 30%, Random Forest was the star at 89%</a:t>
            </a:r>
          </a:p>
        </p:txBody>
      </p:sp>
      <p:sp>
        <p:nvSpPr>
          <p:cNvPr id="34" name="Rectangle 33">
            <a:extLst>
              <a:ext uri="{FF2B5EF4-FFF2-40B4-BE49-F238E27FC236}">
                <a16:creationId xmlns:a16="http://schemas.microsoft.com/office/drawing/2014/main" id="{53F5EDC0-C02E-4790-A681-CA7AB9133338}"/>
              </a:ext>
            </a:extLst>
          </p:cNvPr>
          <p:cNvSpPr/>
          <p:nvPr/>
        </p:nvSpPr>
        <p:spPr>
          <a:xfrm>
            <a:off x="7871980" y="1004591"/>
            <a:ext cx="2428875" cy="2423036"/>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Models used: Multiple Regression, Lasso Model,</a:t>
            </a:r>
            <a:r>
              <a:rPr lang="en-US" sz="1400" b="1" dirty="0"/>
              <a:t> </a:t>
            </a:r>
            <a:r>
              <a:rPr lang="en-US" sz="1400" dirty="0">
                <a:solidFill>
                  <a:schemeClr val="tx1">
                    <a:lumMod val="75000"/>
                    <a:lumOff val="25000"/>
                  </a:schemeClr>
                </a:solidFill>
              </a:rPr>
              <a:t>Ridge: Regularization Technique, </a:t>
            </a:r>
            <a:r>
              <a:rPr lang="en-US" sz="1400" dirty="0" err="1">
                <a:solidFill>
                  <a:schemeClr val="tx1">
                    <a:lumMod val="75000"/>
                    <a:lumOff val="25000"/>
                  </a:schemeClr>
                </a:solidFill>
              </a:rPr>
              <a:t>f_Regression</a:t>
            </a:r>
            <a:r>
              <a:rPr lang="en-US" sz="1400" dirty="0">
                <a:solidFill>
                  <a:schemeClr val="tx1">
                    <a:lumMod val="75000"/>
                    <a:lumOff val="25000"/>
                  </a:schemeClr>
                </a:solidFill>
              </a:rPr>
              <a:t> (Feature Selection), Recursive Feature Selection (RFE), and of course Random Forest</a:t>
            </a:r>
          </a:p>
          <a:p>
            <a:pPr>
              <a:lnSpc>
                <a:spcPts val="1900"/>
              </a:lnSpc>
            </a:pPr>
            <a:endParaRPr lang="en-US" sz="1400" dirty="0">
              <a:solidFill>
                <a:schemeClr val="tx1">
                  <a:lumMod val="75000"/>
                  <a:lumOff val="25000"/>
                </a:schemeClr>
              </a:solidFill>
            </a:endParaRPr>
          </a:p>
          <a:p>
            <a:pPr>
              <a:lnSpc>
                <a:spcPts val="1900"/>
              </a:lnSpc>
            </a:pPr>
            <a:endParaRPr lang="en-US" sz="1400" dirty="0">
              <a:solidFill>
                <a:schemeClr val="tx1">
                  <a:lumMod val="75000"/>
                  <a:lumOff val="25000"/>
                </a:schemeClr>
              </a:solidFill>
            </a:endParaRPr>
          </a:p>
          <a:p>
            <a:pPr>
              <a:lnSpc>
                <a:spcPts val="1900"/>
              </a:lnSpc>
            </a:pPr>
            <a:r>
              <a:rPr lang="en-US" sz="1400" dirty="0">
                <a:solidFill>
                  <a:schemeClr val="tx1">
                    <a:lumMod val="75000"/>
                    <a:lumOff val="25000"/>
                  </a:schemeClr>
                </a:solidFill>
                <a:cs typeface="Segoe UI" panose="020B0502040204020203" pitchFamily="34" charset="0"/>
              </a:rPr>
              <a:t> </a:t>
            </a:r>
          </a:p>
        </p:txBody>
      </p:sp>
      <p:sp>
        <p:nvSpPr>
          <p:cNvPr id="36" name="Rectangle 35">
            <a:extLst>
              <a:ext uri="{FF2B5EF4-FFF2-40B4-BE49-F238E27FC236}">
                <a16:creationId xmlns:a16="http://schemas.microsoft.com/office/drawing/2014/main" id="{98F5A313-1C6C-4AEE-8556-576074B1BF06}"/>
              </a:ext>
            </a:extLst>
          </p:cNvPr>
          <p:cNvSpPr/>
          <p:nvPr/>
        </p:nvSpPr>
        <p:spPr>
          <a:xfrm>
            <a:off x="4656948" y="5312153"/>
            <a:ext cx="2428875" cy="1218282"/>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Important Columns: duration, </a:t>
            </a:r>
            <a:r>
              <a:rPr lang="en-US" sz="1400" dirty="0" err="1">
                <a:solidFill>
                  <a:schemeClr val="tx1">
                    <a:lumMod val="75000"/>
                    <a:lumOff val="25000"/>
                  </a:schemeClr>
                </a:solidFill>
              </a:rPr>
              <a:t>director_facebook_likes</a:t>
            </a:r>
            <a:r>
              <a:rPr lang="en-US" sz="1400" dirty="0">
                <a:solidFill>
                  <a:schemeClr val="tx1">
                    <a:lumMod val="75000"/>
                    <a:lumOff val="25000"/>
                  </a:schemeClr>
                </a:solidFill>
              </a:rPr>
              <a:t>, actor_1_facebook_likes, actor_3_facebook_likes, gross, </a:t>
            </a:r>
            <a:r>
              <a:rPr lang="en-US" sz="1400" dirty="0" err="1">
                <a:solidFill>
                  <a:schemeClr val="tx1">
                    <a:lumMod val="75000"/>
                    <a:lumOff val="25000"/>
                  </a:schemeClr>
                </a:solidFill>
              </a:rPr>
              <a:t>num_voted_users</a:t>
            </a:r>
            <a:endParaRPr lang="en-US" sz="1400" dirty="0">
              <a:solidFill>
                <a:schemeClr val="tx1">
                  <a:lumMod val="75000"/>
                  <a:lumOff val="25000"/>
                </a:schemeClr>
              </a:solidFill>
            </a:endParaRPr>
          </a:p>
        </p:txBody>
      </p:sp>
      <p:grpSp>
        <p:nvGrpSpPr>
          <p:cNvPr id="41" name="Group 40" descr="Icon of human being and speech bubble. ">
            <a:extLst>
              <a:ext uri="{FF2B5EF4-FFF2-40B4-BE49-F238E27FC236}">
                <a16:creationId xmlns:a16="http://schemas.microsoft.com/office/drawing/2014/main" id="{F9B9D0B7-66BB-408F-A1CC-EA2209284AAD}"/>
              </a:ext>
            </a:extLst>
          </p:cNvPr>
          <p:cNvGrpSpPr/>
          <p:nvPr/>
        </p:nvGrpSpPr>
        <p:grpSpPr>
          <a:xfrm>
            <a:off x="4144646" y="2903628"/>
            <a:ext cx="378221" cy="380335"/>
            <a:chOff x="3171788" y="779462"/>
            <a:chExt cx="284163" cy="285751"/>
          </a:xfrm>
          <a:solidFill>
            <a:schemeClr val="accent3">
              <a:lumMod val="75000"/>
            </a:schemeClr>
          </a:solidFill>
        </p:grpSpPr>
        <p:sp>
          <p:nvSpPr>
            <p:cNvPr id="42" name="Freeform 2993">
              <a:extLst>
                <a:ext uri="{FF2B5EF4-FFF2-40B4-BE49-F238E27FC236}">
                  <a16:creationId xmlns:a16="http://schemas.microsoft.com/office/drawing/2014/main" id="{214A5167-4E01-4042-851A-88AFE72AE2DD}"/>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2994">
              <a:extLst>
                <a:ext uri="{FF2B5EF4-FFF2-40B4-BE49-F238E27FC236}">
                  <a16:creationId xmlns:a16="http://schemas.microsoft.com/office/drawing/2014/main" id="{EF3D2201-62FC-4C65-ADA0-327F681139C4}"/>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3" name="Group 52" descr="Icon of books. ">
            <a:extLst>
              <a:ext uri="{FF2B5EF4-FFF2-40B4-BE49-F238E27FC236}">
                <a16:creationId xmlns:a16="http://schemas.microsoft.com/office/drawing/2014/main" id="{8567F01D-3435-4405-B8A9-9C2446E042DD}"/>
              </a:ext>
            </a:extLst>
          </p:cNvPr>
          <p:cNvGrpSpPr/>
          <p:nvPr/>
        </p:nvGrpSpPr>
        <p:grpSpPr>
          <a:xfrm>
            <a:off x="5571346" y="2901918"/>
            <a:ext cx="344413" cy="382447"/>
            <a:chOff x="2608263" y="1920875"/>
            <a:chExt cx="258763" cy="287338"/>
          </a:xfrm>
          <a:solidFill>
            <a:schemeClr val="accent4">
              <a:lumMod val="75000"/>
            </a:schemeClr>
          </a:solidFill>
        </p:grpSpPr>
        <p:sp>
          <p:nvSpPr>
            <p:cNvPr id="54" name="Rectangle 705">
              <a:extLst>
                <a:ext uri="{FF2B5EF4-FFF2-40B4-BE49-F238E27FC236}">
                  <a16:creationId xmlns:a16="http://schemas.microsoft.com/office/drawing/2014/main" id="{D0A6A593-47E4-4B49-AA6D-52F8874CB4E1}"/>
                </a:ext>
              </a:extLst>
            </p:cNvPr>
            <p:cNvSpPr>
              <a:spLocks noChangeArrowheads="1"/>
            </p:cNvSpPr>
            <p:nvPr/>
          </p:nvSpPr>
          <p:spPr bwMode="auto">
            <a:xfrm>
              <a:off x="2808288" y="2122488"/>
              <a:ext cx="587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706">
              <a:extLst>
                <a:ext uri="{FF2B5EF4-FFF2-40B4-BE49-F238E27FC236}">
                  <a16:creationId xmlns:a16="http://schemas.microsoft.com/office/drawing/2014/main" id="{B6E4140A-62C5-4AC5-9815-F2E1EC98F9F6}"/>
                </a:ext>
              </a:extLst>
            </p:cNvPr>
            <p:cNvSpPr>
              <a:spLocks/>
            </p:cNvSpPr>
            <p:nvPr/>
          </p:nvSpPr>
          <p:spPr bwMode="auto">
            <a:xfrm>
              <a:off x="2808288" y="1920875"/>
              <a:ext cx="58738" cy="192088"/>
            </a:xfrm>
            <a:custGeom>
              <a:avLst/>
              <a:gdLst>
                <a:gd name="T0" fmla="*/ 163 w 181"/>
                <a:gd name="T1" fmla="*/ 0 h 602"/>
                <a:gd name="T2" fmla="*/ 158 w 181"/>
                <a:gd name="T3" fmla="*/ 3 h 602"/>
                <a:gd name="T4" fmla="*/ 154 w 181"/>
                <a:gd name="T5" fmla="*/ 7 h 602"/>
                <a:gd name="T6" fmla="*/ 151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3 w 181"/>
                <a:gd name="T23" fmla="*/ 270 h 602"/>
                <a:gd name="T24" fmla="*/ 91 w 181"/>
                <a:gd name="T25" fmla="*/ 271 h 602"/>
                <a:gd name="T26" fmla="*/ 78 w 181"/>
                <a:gd name="T27" fmla="*/ 270 h 602"/>
                <a:gd name="T28" fmla="*/ 68 w 181"/>
                <a:gd name="T29" fmla="*/ 266 h 602"/>
                <a:gd name="T30" fmla="*/ 57 w 181"/>
                <a:gd name="T31" fmla="*/ 261 h 602"/>
                <a:gd name="T32" fmla="*/ 48 w 181"/>
                <a:gd name="T33" fmla="*/ 254 h 602"/>
                <a:gd name="T34" fmla="*/ 41 w 181"/>
                <a:gd name="T35" fmla="*/ 245 h 602"/>
                <a:gd name="T36" fmla="*/ 36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8 w 181"/>
                <a:gd name="T49" fmla="*/ 0 h 602"/>
                <a:gd name="T50" fmla="*/ 13 w 181"/>
                <a:gd name="T51" fmla="*/ 0 h 602"/>
                <a:gd name="T52" fmla="*/ 8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60" y="2"/>
                  </a:lnTo>
                  <a:lnTo>
                    <a:pt x="158" y="3"/>
                  </a:lnTo>
                  <a:lnTo>
                    <a:pt x="156" y="5"/>
                  </a:lnTo>
                  <a:lnTo>
                    <a:pt x="154" y="7"/>
                  </a:lnTo>
                  <a:lnTo>
                    <a:pt x="152" y="9"/>
                  </a:lnTo>
                  <a:lnTo>
                    <a:pt x="151" y="12"/>
                  </a:lnTo>
                  <a:lnTo>
                    <a:pt x="151" y="15"/>
                  </a:lnTo>
                  <a:lnTo>
                    <a:pt x="151" y="211"/>
                  </a:lnTo>
                  <a:lnTo>
                    <a:pt x="150" y="217"/>
                  </a:lnTo>
                  <a:lnTo>
                    <a:pt x="150" y="222"/>
                  </a:lnTo>
                  <a:lnTo>
                    <a:pt x="148" y="229"/>
                  </a:lnTo>
                  <a:lnTo>
                    <a:pt x="146" y="234"/>
                  </a:lnTo>
                  <a:lnTo>
                    <a:pt x="144" y="240"/>
                  </a:lnTo>
                  <a:lnTo>
                    <a:pt x="141" y="245"/>
                  </a:lnTo>
                  <a:lnTo>
                    <a:pt x="137" y="249"/>
                  </a:lnTo>
                  <a:lnTo>
                    <a:pt x="133" y="254"/>
                  </a:lnTo>
                  <a:lnTo>
                    <a:pt x="129" y="258"/>
                  </a:lnTo>
                  <a:lnTo>
                    <a:pt x="125" y="261"/>
                  </a:lnTo>
                  <a:lnTo>
                    <a:pt x="119" y="264"/>
                  </a:lnTo>
                  <a:lnTo>
                    <a:pt x="114" y="266"/>
                  </a:lnTo>
                  <a:lnTo>
                    <a:pt x="108" y="269"/>
                  </a:lnTo>
                  <a:lnTo>
                    <a:pt x="103" y="270"/>
                  </a:lnTo>
                  <a:lnTo>
                    <a:pt x="97" y="271"/>
                  </a:lnTo>
                  <a:lnTo>
                    <a:pt x="91" y="271"/>
                  </a:lnTo>
                  <a:lnTo>
                    <a:pt x="85" y="271"/>
                  </a:lnTo>
                  <a:lnTo>
                    <a:pt x="78" y="270"/>
                  </a:lnTo>
                  <a:lnTo>
                    <a:pt x="73" y="269"/>
                  </a:lnTo>
                  <a:lnTo>
                    <a:pt x="68" y="266"/>
                  </a:lnTo>
                  <a:lnTo>
                    <a:pt x="62" y="264"/>
                  </a:lnTo>
                  <a:lnTo>
                    <a:pt x="57" y="261"/>
                  </a:lnTo>
                  <a:lnTo>
                    <a:pt x="53" y="258"/>
                  </a:lnTo>
                  <a:lnTo>
                    <a:pt x="48" y="254"/>
                  </a:lnTo>
                  <a:lnTo>
                    <a:pt x="44" y="249"/>
                  </a:lnTo>
                  <a:lnTo>
                    <a:pt x="41" y="245"/>
                  </a:lnTo>
                  <a:lnTo>
                    <a:pt x="38" y="240"/>
                  </a:lnTo>
                  <a:lnTo>
                    <a:pt x="36" y="234"/>
                  </a:lnTo>
                  <a:lnTo>
                    <a:pt x="33" y="229"/>
                  </a:lnTo>
                  <a:lnTo>
                    <a:pt x="32" y="224"/>
                  </a:lnTo>
                  <a:lnTo>
                    <a:pt x="31" y="217"/>
                  </a:lnTo>
                  <a:lnTo>
                    <a:pt x="30" y="211"/>
                  </a:lnTo>
                  <a:lnTo>
                    <a:pt x="30" y="15"/>
                  </a:lnTo>
                  <a:lnTo>
                    <a:pt x="30" y="12"/>
                  </a:lnTo>
                  <a:lnTo>
                    <a:pt x="29" y="9"/>
                  </a:lnTo>
                  <a:lnTo>
                    <a:pt x="28" y="7"/>
                  </a:lnTo>
                  <a:lnTo>
                    <a:pt x="26" y="5"/>
                  </a:lnTo>
                  <a:lnTo>
                    <a:pt x="24" y="3"/>
                  </a:lnTo>
                  <a:lnTo>
                    <a:pt x="22" y="2"/>
                  </a:lnTo>
                  <a:lnTo>
                    <a:pt x="18" y="0"/>
                  </a:lnTo>
                  <a:lnTo>
                    <a:pt x="15" y="0"/>
                  </a:lnTo>
                  <a:lnTo>
                    <a:pt x="13" y="0"/>
                  </a:lnTo>
                  <a:lnTo>
                    <a:pt x="10" y="2"/>
                  </a:lnTo>
                  <a:lnTo>
                    <a:pt x="8" y="3"/>
                  </a:lnTo>
                  <a:lnTo>
                    <a:pt x="6" y="5"/>
                  </a:lnTo>
                  <a:lnTo>
                    <a:pt x="3" y="7"/>
                  </a:lnTo>
                  <a:lnTo>
                    <a:pt x="1"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5" y="3"/>
                  </a:lnTo>
                  <a:lnTo>
                    <a:pt x="172" y="2"/>
                  </a:lnTo>
                  <a:lnTo>
                    <a:pt x="170"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707">
              <a:extLst>
                <a:ext uri="{FF2B5EF4-FFF2-40B4-BE49-F238E27FC236}">
                  <a16:creationId xmlns:a16="http://schemas.microsoft.com/office/drawing/2014/main" id="{2BB05B54-8B23-444D-95F1-028389DEF5DE}"/>
                </a:ext>
              </a:extLst>
            </p:cNvPr>
            <p:cNvSpPr>
              <a:spLocks/>
            </p:cNvSpPr>
            <p:nvPr/>
          </p:nvSpPr>
          <p:spPr bwMode="auto">
            <a:xfrm>
              <a:off x="2808288" y="2151063"/>
              <a:ext cx="58738" cy="57150"/>
            </a:xfrm>
            <a:custGeom>
              <a:avLst/>
              <a:gdLst>
                <a:gd name="T0" fmla="*/ 0 w 181"/>
                <a:gd name="T1" fmla="*/ 91 h 182"/>
                <a:gd name="T2" fmla="*/ 1 w 181"/>
                <a:gd name="T3" fmla="*/ 100 h 182"/>
                <a:gd name="T4" fmla="*/ 2 w 181"/>
                <a:gd name="T5" fmla="*/ 110 h 182"/>
                <a:gd name="T6" fmla="*/ 4 w 181"/>
                <a:gd name="T7" fmla="*/ 118 h 182"/>
                <a:gd name="T8" fmla="*/ 8 w 181"/>
                <a:gd name="T9" fmla="*/ 126 h 182"/>
                <a:gd name="T10" fmla="*/ 12 w 181"/>
                <a:gd name="T11" fmla="*/ 134 h 182"/>
                <a:gd name="T12" fmla="*/ 16 w 181"/>
                <a:gd name="T13" fmla="*/ 142 h 182"/>
                <a:gd name="T14" fmla="*/ 22 w 181"/>
                <a:gd name="T15" fmla="*/ 148 h 182"/>
                <a:gd name="T16" fmla="*/ 27 w 181"/>
                <a:gd name="T17" fmla="*/ 155 h 182"/>
                <a:gd name="T18" fmla="*/ 33 w 181"/>
                <a:gd name="T19" fmla="*/ 161 h 182"/>
                <a:gd name="T20" fmla="*/ 41 w 181"/>
                <a:gd name="T21" fmla="*/ 165 h 182"/>
                <a:gd name="T22" fmla="*/ 47 w 181"/>
                <a:gd name="T23" fmla="*/ 171 h 182"/>
                <a:gd name="T24" fmla="*/ 56 w 181"/>
                <a:gd name="T25" fmla="*/ 174 h 182"/>
                <a:gd name="T26" fmla="*/ 65 w 181"/>
                <a:gd name="T27" fmla="*/ 177 h 182"/>
                <a:gd name="T28" fmla="*/ 73 w 181"/>
                <a:gd name="T29" fmla="*/ 179 h 182"/>
                <a:gd name="T30" fmla="*/ 82 w 181"/>
                <a:gd name="T31" fmla="*/ 181 h 182"/>
                <a:gd name="T32" fmla="*/ 91 w 181"/>
                <a:gd name="T33" fmla="*/ 182 h 182"/>
                <a:gd name="T34" fmla="*/ 100 w 181"/>
                <a:gd name="T35" fmla="*/ 181 h 182"/>
                <a:gd name="T36" fmla="*/ 110 w 181"/>
                <a:gd name="T37" fmla="*/ 179 h 182"/>
                <a:gd name="T38" fmla="*/ 118 w 181"/>
                <a:gd name="T39" fmla="*/ 177 h 182"/>
                <a:gd name="T40" fmla="*/ 126 w 181"/>
                <a:gd name="T41" fmla="*/ 174 h 182"/>
                <a:gd name="T42" fmla="*/ 134 w 181"/>
                <a:gd name="T43" fmla="*/ 171 h 182"/>
                <a:gd name="T44" fmla="*/ 142 w 181"/>
                <a:gd name="T45" fmla="*/ 165 h 182"/>
                <a:gd name="T46" fmla="*/ 148 w 181"/>
                <a:gd name="T47" fmla="*/ 161 h 182"/>
                <a:gd name="T48" fmla="*/ 155 w 181"/>
                <a:gd name="T49" fmla="*/ 155 h 182"/>
                <a:gd name="T50" fmla="*/ 161 w 181"/>
                <a:gd name="T51" fmla="*/ 148 h 182"/>
                <a:gd name="T52" fmla="*/ 165 w 181"/>
                <a:gd name="T53" fmla="*/ 142 h 182"/>
                <a:gd name="T54" fmla="*/ 171 w 181"/>
                <a:gd name="T55" fmla="*/ 134 h 182"/>
                <a:gd name="T56" fmla="*/ 174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8" y="126"/>
                  </a:lnTo>
                  <a:lnTo>
                    <a:pt x="12" y="134"/>
                  </a:lnTo>
                  <a:lnTo>
                    <a:pt x="16" y="142"/>
                  </a:lnTo>
                  <a:lnTo>
                    <a:pt x="22" y="148"/>
                  </a:lnTo>
                  <a:lnTo>
                    <a:pt x="27" y="155"/>
                  </a:lnTo>
                  <a:lnTo>
                    <a:pt x="33" y="161"/>
                  </a:lnTo>
                  <a:lnTo>
                    <a:pt x="41" y="165"/>
                  </a:lnTo>
                  <a:lnTo>
                    <a:pt x="47" y="171"/>
                  </a:lnTo>
                  <a:lnTo>
                    <a:pt x="56" y="174"/>
                  </a:lnTo>
                  <a:lnTo>
                    <a:pt x="65" y="177"/>
                  </a:lnTo>
                  <a:lnTo>
                    <a:pt x="73" y="179"/>
                  </a:lnTo>
                  <a:lnTo>
                    <a:pt x="82" y="181"/>
                  </a:lnTo>
                  <a:lnTo>
                    <a:pt x="91" y="182"/>
                  </a:lnTo>
                  <a:lnTo>
                    <a:pt x="100" y="181"/>
                  </a:lnTo>
                  <a:lnTo>
                    <a:pt x="110" y="179"/>
                  </a:lnTo>
                  <a:lnTo>
                    <a:pt x="118" y="177"/>
                  </a:lnTo>
                  <a:lnTo>
                    <a:pt x="126" y="174"/>
                  </a:lnTo>
                  <a:lnTo>
                    <a:pt x="134" y="171"/>
                  </a:lnTo>
                  <a:lnTo>
                    <a:pt x="142" y="165"/>
                  </a:lnTo>
                  <a:lnTo>
                    <a:pt x="148" y="161"/>
                  </a:lnTo>
                  <a:lnTo>
                    <a:pt x="155" y="155"/>
                  </a:lnTo>
                  <a:lnTo>
                    <a:pt x="161" y="148"/>
                  </a:lnTo>
                  <a:lnTo>
                    <a:pt x="165" y="142"/>
                  </a:lnTo>
                  <a:lnTo>
                    <a:pt x="171" y="134"/>
                  </a:lnTo>
                  <a:lnTo>
                    <a:pt x="174"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708">
              <a:extLst>
                <a:ext uri="{FF2B5EF4-FFF2-40B4-BE49-F238E27FC236}">
                  <a16:creationId xmlns:a16="http://schemas.microsoft.com/office/drawing/2014/main" id="{FCD192F6-CF13-4B1C-AF7D-85317A2D8C92}"/>
                </a:ext>
              </a:extLst>
            </p:cNvPr>
            <p:cNvSpPr>
              <a:spLocks/>
            </p:cNvSpPr>
            <p:nvPr/>
          </p:nvSpPr>
          <p:spPr bwMode="auto">
            <a:xfrm>
              <a:off x="2833688" y="1930400"/>
              <a:ext cx="9525" cy="57150"/>
            </a:xfrm>
            <a:custGeom>
              <a:avLst/>
              <a:gdLst>
                <a:gd name="T0" fmla="*/ 15 w 30"/>
                <a:gd name="T1" fmla="*/ 181 h 181"/>
                <a:gd name="T2" fmla="*/ 17 w 30"/>
                <a:gd name="T3" fmla="*/ 181 h 181"/>
                <a:gd name="T4" fmla="*/ 21 w 30"/>
                <a:gd name="T5" fmla="*/ 180 h 181"/>
                <a:gd name="T6" fmla="*/ 23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3 w 30"/>
                <a:gd name="T29" fmla="*/ 3 h 181"/>
                <a:gd name="T30" fmla="*/ 21 w 30"/>
                <a:gd name="T31" fmla="*/ 2 h 181"/>
                <a:gd name="T32" fmla="*/ 17 w 30"/>
                <a:gd name="T33" fmla="*/ 0 h 181"/>
                <a:gd name="T34" fmla="*/ 15 w 30"/>
                <a:gd name="T35" fmla="*/ 0 h 181"/>
                <a:gd name="T36" fmla="*/ 12 w 30"/>
                <a:gd name="T37" fmla="*/ 0 h 181"/>
                <a:gd name="T38" fmla="*/ 9 w 30"/>
                <a:gd name="T39" fmla="*/ 2 h 181"/>
                <a:gd name="T40" fmla="*/ 7 w 30"/>
                <a:gd name="T41" fmla="*/ 3 h 181"/>
                <a:gd name="T42" fmla="*/ 5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5 w 30"/>
                <a:gd name="T61" fmla="*/ 176 h 181"/>
                <a:gd name="T62" fmla="*/ 7 w 30"/>
                <a:gd name="T63" fmla="*/ 179 h 181"/>
                <a:gd name="T64" fmla="*/ 9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1" y="180"/>
                  </a:lnTo>
                  <a:lnTo>
                    <a:pt x="23" y="179"/>
                  </a:lnTo>
                  <a:lnTo>
                    <a:pt x="26" y="176"/>
                  </a:lnTo>
                  <a:lnTo>
                    <a:pt x="27" y="174"/>
                  </a:lnTo>
                  <a:lnTo>
                    <a:pt x="29" y="172"/>
                  </a:lnTo>
                  <a:lnTo>
                    <a:pt x="29" y="169"/>
                  </a:lnTo>
                  <a:lnTo>
                    <a:pt x="30" y="166"/>
                  </a:lnTo>
                  <a:lnTo>
                    <a:pt x="30" y="16"/>
                  </a:lnTo>
                  <a:lnTo>
                    <a:pt x="29" y="12"/>
                  </a:lnTo>
                  <a:lnTo>
                    <a:pt x="29" y="9"/>
                  </a:lnTo>
                  <a:lnTo>
                    <a:pt x="27" y="7"/>
                  </a:lnTo>
                  <a:lnTo>
                    <a:pt x="26" y="5"/>
                  </a:lnTo>
                  <a:lnTo>
                    <a:pt x="23" y="3"/>
                  </a:lnTo>
                  <a:lnTo>
                    <a:pt x="21" y="2"/>
                  </a:lnTo>
                  <a:lnTo>
                    <a:pt x="17" y="0"/>
                  </a:lnTo>
                  <a:lnTo>
                    <a:pt x="15" y="0"/>
                  </a:lnTo>
                  <a:lnTo>
                    <a:pt x="12" y="0"/>
                  </a:lnTo>
                  <a:lnTo>
                    <a:pt x="9" y="2"/>
                  </a:lnTo>
                  <a:lnTo>
                    <a:pt x="7" y="3"/>
                  </a:lnTo>
                  <a:lnTo>
                    <a:pt x="5" y="5"/>
                  </a:lnTo>
                  <a:lnTo>
                    <a:pt x="2" y="7"/>
                  </a:lnTo>
                  <a:lnTo>
                    <a:pt x="1" y="9"/>
                  </a:lnTo>
                  <a:lnTo>
                    <a:pt x="0" y="12"/>
                  </a:lnTo>
                  <a:lnTo>
                    <a:pt x="0" y="16"/>
                  </a:lnTo>
                  <a:lnTo>
                    <a:pt x="0" y="166"/>
                  </a:lnTo>
                  <a:lnTo>
                    <a:pt x="0" y="169"/>
                  </a:lnTo>
                  <a:lnTo>
                    <a:pt x="1" y="172"/>
                  </a:lnTo>
                  <a:lnTo>
                    <a:pt x="2" y="174"/>
                  </a:lnTo>
                  <a:lnTo>
                    <a:pt x="5" y="176"/>
                  </a:lnTo>
                  <a:lnTo>
                    <a:pt x="7" y="179"/>
                  </a:lnTo>
                  <a:lnTo>
                    <a:pt x="9"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709">
              <a:extLst>
                <a:ext uri="{FF2B5EF4-FFF2-40B4-BE49-F238E27FC236}">
                  <a16:creationId xmlns:a16="http://schemas.microsoft.com/office/drawing/2014/main" id="{01062624-ADFC-42E8-A6C7-0C7AF44AC72F}"/>
                </a:ext>
              </a:extLst>
            </p:cNvPr>
            <p:cNvSpPr>
              <a:spLocks/>
            </p:cNvSpPr>
            <p:nvPr/>
          </p:nvSpPr>
          <p:spPr bwMode="auto">
            <a:xfrm>
              <a:off x="2741613" y="1920875"/>
              <a:ext cx="57150" cy="192088"/>
            </a:xfrm>
            <a:custGeom>
              <a:avLst/>
              <a:gdLst>
                <a:gd name="T0" fmla="*/ 162 w 180"/>
                <a:gd name="T1" fmla="*/ 0 h 602"/>
                <a:gd name="T2" fmla="*/ 157 w 180"/>
                <a:gd name="T3" fmla="*/ 3 h 602"/>
                <a:gd name="T4" fmla="*/ 153 w 180"/>
                <a:gd name="T5" fmla="*/ 7 h 602"/>
                <a:gd name="T6" fmla="*/ 151 w 180"/>
                <a:gd name="T7" fmla="*/ 12 h 602"/>
                <a:gd name="T8" fmla="*/ 150 w 180"/>
                <a:gd name="T9" fmla="*/ 211 h 602"/>
                <a:gd name="T10" fmla="*/ 149 w 180"/>
                <a:gd name="T11" fmla="*/ 222 h 602"/>
                <a:gd name="T12" fmla="*/ 146 w 180"/>
                <a:gd name="T13" fmla="*/ 234 h 602"/>
                <a:gd name="T14" fmla="*/ 140 w 180"/>
                <a:gd name="T15" fmla="*/ 245 h 602"/>
                <a:gd name="T16" fmla="*/ 133 w 180"/>
                <a:gd name="T17" fmla="*/ 254 h 602"/>
                <a:gd name="T18" fmla="*/ 123 w 180"/>
                <a:gd name="T19" fmla="*/ 261 h 602"/>
                <a:gd name="T20" fmla="*/ 114 w 180"/>
                <a:gd name="T21" fmla="*/ 266 h 602"/>
                <a:gd name="T22" fmla="*/ 102 w 180"/>
                <a:gd name="T23" fmla="*/ 270 h 602"/>
                <a:gd name="T24" fmla="*/ 90 w 180"/>
                <a:gd name="T25" fmla="*/ 271 h 602"/>
                <a:gd name="T26" fmla="*/ 78 w 180"/>
                <a:gd name="T27" fmla="*/ 270 h 602"/>
                <a:gd name="T28" fmla="*/ 66 w 180"/>
                <a:gd name="T29" fmla="*/ 266 h 602"/>
                <a:gd name="T30" fmla="*/ 57 w 180"/>
                <a:gd name="T31" fmla="*/ 261 h 602"/>
                <a:gd name="T32" fmla="*/ 47 w 180"/>
                <a:gd name="T33" fmla="*/ 254 h 602"/>
                <a:gd name="T34" fmla="*/ 41 w 180"/>
                <a:gd name="T35" fmla="*/ 245 h 602"/>
                <a:gd name="T36" fmla="*/ 34 w 180"/>
                <a:gd name="T37" fmla="*/ 234 h 602"/>
                <a:gd name="T38" fmla="*/ 31 w 180"/>
                <a:gd name="T39" fmla="*/ 224 h 602"/>
                <a:gd name="T40" fmla="*/ 30 w 180"/>
                <a:gd name="T41" fmla="*/ 211 h 602"/>
                <a:gd name="T42" fmla="*/ 30 w 180"/>
                <a:gd name="T43" fmla="*/ 12 h 602"/>
                <a:gd name="T44" fmla="*/ 28 w 180"/>
                <a:gd name="T45" fmla="*/ 7 h 602"/>
                <a:gd name="T46" fmla="*/ 24 w 180"/>
                <a:gd name="T47" fmla="*/ 3 h 602"/>
                <a:gd name="T48" fmla="*/ 18 w 180"/>
                <a:gd name="T49" fmla="*/ 0 h 602"/>
                <a:gd name="T50" fmla="*/ 12 w 180"/>
                <a:gd name="T51" fmla="*/ 0 h 602"/>
                <a:gd name="T52" fmla="*/ 6 w 180"/>
                <a:gd name="T53" fmla="*/ 3 h 602"/>
                <a:gd name="T54" fmla="*/ 2 w 180"/>
                <a:gd name="T55" fmla="*/ 7 h 602"/>
                <a:gd name="T56" fmla="*/ 0 w 180"/>
                <a:gd name="T57" fmla="*/ 12 h 602"/>
                <a:gd name="T58" fmla="*/ 0 w 180"/>
                <a:gd name="T59" fmla="*/ 211 h 602"/>
                <a:gd name="T60" fmla="*/ 180 w 180"/>
                <a:gd name="T61" fmla="*/ 602 h 602"/>
                <a:gd name="T62" fmla="*/ 180 w 180"/>
                <a:gd name="T63" fmla="*/ 15 h 602"/>
                <a:gd name="T64" fmla="*/ 179 w 180"/>
                <a:gd name="T65" fmla="*/ 9 h 602"/>
                <a:gd name="T66" fmla="*/ 176 w 180"/>
                <a:gd name="T67" fmla="*/ 5 h 602"/>
                <a:gd name="T68" fmla="*/ 172 w 180"/>
                <a:gd name="T69" fmla="*/ 2 h 602"/>
                <a:gd name="T70" fmla="*/ 165 w 180"/>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602">
                  <a:moveTo>
                    <a:pt x="165" y="0"/>
                  </a:moveTo>
                  <a:lnTo>
                    <a:pt x="162" y="0"/>
                  </a:lnTo>
                  <a:lnTo>
                    <a:pt x="160" y="2"/>
                  </a:lnTo>
                  <a:lnTo>
                    <a:pt x="157" y="3"/>
                  </a:lnTo>
                  <a:lnTo>
                    <a:pt x="154" y="5"/>
                  </a:lnTo>
                  <a:lnTo>
                    <a:pt x="153" y="7"/>
                  </a:lnTo>
                  <a:lnTo>
                    <a:pt x="151" y="9"/>
                  </a:lnTo>
                  <a:lnTo>
                    <a:pt x="151" y="12"/>
                  </a:lnTo>
                  <a:lnTo>
                    <a:pt x="150" y="15"/>
                  </a:lnTo>
                  <a:lnTo>
                    <a:pt x="150" y="211"/>
                  </a:lnTo>
                  <a:lnTo>
                    <a:pt x="150" y="217"/>
                  </a:lnTo>
                  <a:lnTo>
                    <a:pt x="149" y="222"/>
                  </a:lnTo>
                  <a:lnTo>
                    <a:pt x="148" y="229"/>
                  </a:lnTo>
                  <a:lnTo>
                    <a:pt x="146" y="234"/>
                  </a:lnTo>
                  <a:lnTo>
                    <a:pt x="143" y="240"/>
                  </a:lnTo>
                  <a:lnTo>
                    <a:pt x="140" y="245"/>
                  </a:lnTo>
                  <a:lnTo>
                    <a:pt x="136" y="249"/>
                  </a:lnTo>
                  <a:lnTo>
                    <a:pt x="133" y="254"/>
                  </a:lnTo>
                  <a:lnTo>
                    <a:pt x="129" y="258"/>
                  </a:lnTo>
                  <a:lnTo>
                    <a:pt x="123" y="261"/>
                  </a:lnTo>
                  <a:lnTo>
                    <a:pt x="119" y="264"/>
                  </a:lnTo>
                  <a:lnTo>
                    <a:pt x="114" y="266"/>
                  </a:lnTo>
                  <a:lnTo>
                    <a:pt x="108" y="269"/>
                  </a:lnTo>
                  <a:lnTo>
                    <a:pt x="102" y="270"/>
                  </a:lnTo>
                  <a:lnTo>
                    <a:pt x="96" y="271"/>
                  </a:lnTo>
                  <a:lnTo>
                    <a:pt x="90" y="271"/>
                  </a:lnTo>
                  <a:lnTo>
                    <a:pt x="84" y="271"/>
                  </a:lnTo>
                  <a:lnTo>
                    <a:pt x="78" y="270"/>
                  </a:lnTo>
                  <a:lnTo>
                    <a:pt x="72" y="269"/>
                  </a:lnTo>
                  <a:lnTo>
                    <a:pt x="66" y="266"/>
                  </a:lnTo>
                  <a:lnTo>
                    <a:pt x="61" y="264"/>
                  </a:lnTo>
                  <a:lnTo>
                    <a:pt x="57" y="261"/>
                  </a:lnTo>
                  <a:lnTo>
                    <a:pt x="51" y="258"/>
                  </a:lnTo>
                  <a:lnTo>
                    <a:pt x="47" y="254"/>
                  </a:lnTo>
                  <a:lnTo>
                    <a:pt x="44" y="249"/>
                  </a:lnTo>
                  <a:lnTo>
                    <a:pt x="41" y="245"/>
                  </a:lnTo>
                  <a:lnTo>
                    <a:pt x="37" y="240"/>
                  </a:lnTo>
                  <a:lnTo>
                    <a:pt x="34" y="234"/>
                  </a:lnTo>
                  <a:lnTo>
                    <a:pt x="32" y="229"/>
                  </a:lnTo>
                  <a:lnTo>
                    <a:pt x="31" y="224"/>
                  </a:lnTo>
                  <a:lnTo>
                    <a:pt x="30" y="217"/>
                  </a:lnTo>
                  <a:lnTo>
                    <a:pt x="30" y="211"/>
                  </a:lnTo>
                  <a:lnTo>
                    <a:pt x="30" y="15"/>
                  </a:lnTo>
                  <a:lnTo>
                    <a:pt x="30" y="12"/>
                  </a:lnTo>
                  <a:lnTo>
                    <a:pt x="29" y="9"/>
                  </a:lnTo>
                  <a:lnTo>
                    <a:pt x="28" y="7"/>
                  </a:lnTo>
                  <a:lnTo>
                    <a:pt x="26" y="5"/>
                  </a:lnTo>
                  <a:lnTo>
                    <a:pt x="24" y="3"/>
                  </a:lnTo>
                  <a:lnTo>
                    <a:pt x="20" y="2"/>
                  </a:lnTo>
                  <a:lnTo>
                    <a:pt x="18" y="0"/>
                  </a:lnTo>
                  <a:lnTo>
                    <a:pt x="15" y="0"/>
                  </a:lnTo>
                  <a:lnTo>
                    <a:pt x="12" y="0"/>
                  </a:lnTo>
                  <a:lnTo>
                    <a:pt x="9" y="2"/>
                  </a:lnTo>
                  <a:lnTo>
                    <a:pt x="6" y="3"/>
                  </a:lnTo>
                  <a:lnTo>
                    <a:pt x="4" y="5"/>
                  </a:lnTo>
                  <a:lnTo>
                    <a:pt x="2" y="7"/>
                  </a:lnTo>
                  <a:lnTo>
                    <a:pt x="1" y="9"/>
                  </a:lnTo>
                  <a:lnTo>
                    <a:pt x="0" y="12"/>
                  </a:lnTo>
                  <a:lnTo>
                    <a:pt x="0" y="15"/>
                  </a:lnTo>
                  <a:lnTo>
                    <a:pt x="0" y="211"/>
                  </a:lnTo>
                  <a:lnTo>
                    <a:pt x="0" y="602"/>
                  </a:lnTo>
                  <a:lnTo>
                    <a:pt x="180" y="602"/>
                  </a:lnTo>
                  <a:lnTo>
                    <a:pt x="180" y="211"/>
                  </a:lnTo>
                  <a:lnTo>
                    <a:pt x="180" y="15"/>
                  </a:lnTo>
                  <a:lnTo>
                    <a:pt x="180" y="12"/>
                  </a:lnTo>
                  <a:lnTo>
                    <a:pt x="179" y="9"/>
                  </a:lnTo>
                  <a:lnTo>
                    <a:pt x="178" y="7"/>
                  </a:lnTo>
                  <a:lnTo>
                    <a:pt x="176" y="5"/>
                  </a:lnTo>
                  <a:lnTo>
                    <a:pt x="174" y="3"/>
                  </a:lnTo>
                  <a:lnTo>
                    <a:pt x="172" y="2"/>
                  </a:lnTo>
                  <a:lnTo>
                    <a:pt x="168" y="0"/>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710">
              <a:extLst>
                <a:ext uri="{FF2B5EF4-FFF2-40B4-BE49-F238E27FC236}">
                  <a16:creationId xmlns:a16="http://schemas.microsoft.com/office/drawing/2014/main" id="{8AA6F9D2-5C11-4285-A4B0-23EFFF22BC80}"/>
                </a:ext>
              </a:extLst>
            </p:cNvPr>
            <p:cNvSpPr>
              <a:spLocks/>
            </p:cNvSpPr>
            <p:nvPr/>
          </p:nvSpPr>
          <p:spPr bwMode="auto">
            <a:xfrm>
              <a:off x="2741613" y="2151063"/>
              <a:ext cx="57150" cy="57150"/>
            </a:xfrm>
            <a:custGeom>
              <a:avLst/>
              <a:gdLst>
                <a:gd name="T0" fmla="*/ 0 w 180"/>
                <a:gd name="T1" fmla="*/ 91 h 182"/>
                <a:gd name="T2" fmla="*/ 0 w 180"/>
                <a:gd name="T3" fmla="*/ 100 h 182"/>
                <a:gd name="T4" fmla="*/ 2 w 180"/>
                <a:gd name="T5" fmla="*/ 110 h 182"/>
                <a:gd name="T6" fmla="*/ 4 w 180"/>
                <a:gd name="T7" fmla="*/ 118 h 182"/>
                <a:gd name="T8" fmla="*/ 7 w 180"/>
                <a:gd name="T9" fmla="*/ 126 h 182"/>
                <a:gd name="T10" fmla="*/ 11 w 180"/>
                <a:gd name="T11" fmla="*/ 134 h 182"/>
                <a:gd name="T12" fmla="*/ 15 w 180"/>
                <a:gd name="T13" fmla="*/ 142 h 182"/>
                <a:gd name="T14" fmla="*/ 20 w 180"/>
                <a:gd name="T15" fmla="*/ 148 h 182"/>
                <a:gd name="T16" fmla="*/ 27 w 180"/>
                <a:gd name="T17" fmla="*/ 155 h 182"/>
                <a:gd name="T18" fmla="*/ 33 w 180"/>
                <a:gd name="T19" fmla="*/ 161 h 182"/>
                <a:gd name="T20" fmla="*/ 40 w 180"/>
                <a:gd name="T21" fmla="*/ 165 h 182"/>
                <a:gd name="T22" fmla="*/ 47 w 180"/>
                <a:gd name="T23" fmla="*/ 171 h 182"/>
                <a:gd name="T24" fmla="*/ 55 w 180"/>
                <a:gd name="T25" fmla="*/ 174 h 182"/>
                <a:gd name="T26" fmla="*/ 63 w 180"/>
                <a:gd name="T27" fmla="*/ 177 h 182"/>
                <a:gd name="T28" fmla="*/ 72 w 180"/>
                <a:gd name="T29" fmla="*/ 179 h 182"/>
                <a:gd name="T30" fmla="*/ 80 w 180"/>
                <a:gd name="T31" fmla="*/ 181 h 182"/>
                <a:gd name="T32" fmla="*/ 90 w 180"/>
                <a:gd name="T33" fmla="*/ 182 h 182"/>
                <a:gd name="T34" fmla="*/ 100 w 180"/>
                <a:gd name="T35" fmla="*/ 181 h 182"/>
                <a:gd name="T36" fmla="*/ 108 w 180"/>
                <a:gd name="T37" fmla="*/ 179 h 182"/>
                <a:gd name="T38" fmla="*/ 117 w 180"/>
                <a:gd name="T39" fmla="*/ 177 h 182"/>
                <a:gd name="T40" fmla="*/ 125 w 180"/>
                <a:gd name="T41" fmla="*/ 174 h 182"/>
                <a:gd name="T42" fmla="*/ 133 w 180"/>
                <a:gd name="T43" fmla="*/ 171 h 182"/>
                <a:gd name="T44" fmla="*/ 140 w 180"/>
                <a:gd name="T45" fmla="*/ 165 h 182"/>
                <a:gd name="T46" fmla="*/ 148 w 180"/>
                <a:gd name="T47" fmla="*/ 161 h 182"/>
                <a:gd name="T48" fmla="*/ 154 w 180"/>
                <a:gd name="T49" fmla="*/ 155 h 182"/>
                <a:gd name="T50" fmla="*/ 160 w 180"/>
                <a:gd name="T51" fmla="*/ 148 h 182"/>
                <a:gd name="T52" fmla="*/ 165 w 180"/>
                <a:gd name="T53" fmla="*/ 142 h 182"/>
                <a:gd name="T54" fmla="*/ 169 w 180"/>
                <a:gd name="T55" fmla="*/ 134 h 182"/>
                <a:gd name="T56" fmla="*/ 174 w 180"/>
                <a:gd name="T57" fmla="*/ 126 h 182"/>
                <a:gd name="T58" fmla="*/ 177 w 180"/>
                <a:gd name="T59" fmla="*/ 118 h 182"/>
                <a:gd name="T60" fmla="*/ 179 w 180"/>
                <a:gd name="T61" fmla="*/ 110 h 182"/>
                <a:gd name="T62" fmla="*/ 180 w 180"/>
                <a:gd name="T63" fmla="*/ 100 h 182"/>
                <a:gd name="T64" fmla="*/ 180 w 180"/>
                <a:gd name="T65" fmla="*/ 91 h 182"/>
                <a:gd name="T66" fmla="*/ 180 w 180"/>
                <a:gd name="T67" fmla="*/ 0 h 182"/>
                <a:gd name="T68" fmla="*/ 0 w 180"/>
                <a:gd name="T69" fmla="*/ 0 h 182"/>
                <a:gd name="T70" fmla="*/ 0 w 180"/>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182">
                  <a:moveTo>
                    <a:pt x="0" y="91"/>
                  </a:moveTo>
                  <a:lnTo>
                    <a:pt x="0" y="100"/>
                  </a:lnTo>
                  <a:lnTo>
                    <a:pt x="2" y="110"/>
                  </a:lnTo>
                  <a:lnTo>
                    <a:pt x="4" y="118"/>
                  </a:lnTo>
                  <a:lnTo>
                    <a:pt x="7" y="126"/>
                  </a:lnTo>
                  <a:lnTo>
                    <a:pt x="11" y="134"/>
                  </a:lnTo>
                  <a:lnTo>
                    <a:pt x="15" y="142"/>
                  </a:lnTo>
                  <a:lnTo>
                    <a:pt x="20" y="148"/>
                  </a:lnTo>
                  <a:lnTo>
                    <a:pt x="27" y="155"/>
                  </a:lnTo>
                  <a:lnTo>
                    <a:pt x="33" y="161"/>
                  </a:lnTo>
                  <a:lnTo>
                    <a:pt x="40" y="165"/>
                  </a:lnTo>
                  <a:lnTo>
                    <a:pt x="47" y="171"/>
                  </a:lnTo>
                  <a:lnTo>
                    <a:pt x="55" y="174"/>
                  </a:lnTo>
                  <a:lnTo>
                    <a:pt x="63" y="177"/>
                  </a:lnTo>
                  <a:lnTo>
                    <a:pt x="72" y="179"/>
                  </a:lnTo>
                  <a:lnTo>
                    <a:pt x="80" y="181"/>
                  </a:lnTo>
                  <a:lnTo>
                    <a:pt x="90" y="182"/>
                  </a:lnTo>
                  <a:lnTo>
                    <a:pt x="100" y="181"/>
                  </a:lnTo>
                  <a:lnTo>
                    <a:pt x="108" y="179"/>
                  </a:lnTo>
                  <a:lnTo>
                    <a:pt x="117" y="177"/>
                  </a:lnTo>
                  <a:lnTo>
                    <a:pt x="125" y="174"/>
                  </a:lnTo>
                  <a:lnTo>
                    <a:pt x="133" y="171"/>
                  </a:lnTo>
                  <a:lnTo>
                    <a:pt x="140" y="165"/>
                  </a:lnTo>
                  <a:lnTo>
                    <a:pt x="148" y="161"/>
                  </a:lnTo>
                  <a:lnTo>
                    <a:pt x="154" y="155"/>
                  </a:lnTo>
                  <a:lnTo>
                    <a:pt x="160" y="148"/>
                  </a:lnTo>
                  <a:lnTo>
                    <a:pt x="165" y="142"/>
                  </a:lnTo>
                  <a:lnTo>
                    <a:pt x="169" y="134"/>
                  </a:lnTo>
                  <a:lnTo>
                    <a:pt x="174" y="126"/>
                  </a:lnTo>
                  <a:lnTo>
                    <a:pt x="177" y="118"/>
                  </a:lnTo>
                  <a:lnTo>
                    <a:pt x="179" y="110"/>
                  </a:lnTo>
                  <a:lnTo>
                    <a:pt x="180" y="100"/>
                  </a:lnTo>
                  <a:lnTo>
                    <a:pt x="180" y="91"/>
                  </a:lnTo>
                  <a:lnTo>
                    <a:pt x="180"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Rectangle 711">
              <a:extLst>
                <a:ext uri="{FF2B5EF4-FFF2-40B4-BE49-F238E27FC236}">
                  <a16:creationId xmlns:a16="http://schemas.microsoft.com/office/drawing/2014/main" id="{972C0779-96D7-4A7C-B110-5886B8B5DF43}"/>
                </a:ext>
              </a:extLst>
            </p:cNvPr>
            <p:cNvSpPr>
              <a:spLocks noChangeArrowheads="1"/>
            </p:cNvSpPr>
            <p:nvPr/>
          </p:nvSpPr>
          <p:spPr bwMode="auto">
            <a:xfrm>
              <a:off x="274161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712">
              <a:extLst>
                <a:ext uri="{FF2B5EF4-FFF2-40B4-BE49-F238E27FC236}">
                  <a16:creationId xmlns:a16="http://schemas.microsoft.com/office/drawing/2014/main" id="{4533D40B-18F2-4A93-B829-E6C6A0AC582E}"/>
                </a:ext>
              </a:extLst>
            </p:cNvPr>
            <p:cNvSpPr>
              <a:spLocks/>
            </p:cNvSpPr>
            <p:nvPr/>
          </p:nvSpPr>
          <p:spPr bwMode="auto">
            <a:xfrm>
              <a:off x="2765425" y="1930400"/>
              <a:ext cx="9525" cy="57150"/>
            </a:xfrm>
            <a:custGeom>
              <a:avLst/>
              <a:gdLst>
                <a:gd name="T0" fmla="*/ 15 w 30"/>
                <a:gd name="T1" fmla="*/ 181 h 181"/>
                <a:gd name="T2" fmla="*/ 18 w 30"/>
                <a:gd name="T3" fmla="*/ 181 h 181"/>
                <a:gd name="T4" fmla="*/ 21 w 30"/>
                <a:gd name="T5" fmla="*/ 180 h 181"/>
                <a:gd name="T6" fmla="*/ 24 w 30"/>
                <a:gd name="T7" fmla="*/ 179 h 181"/>
                <a:gd name="T8" fmla="*/ 26 w 30"/>
                <a:gd name="T9" fmla="*/ 176 h 181"/>
                <a:gd name="T10" fmla="*/ 28 w 30"/>
                <a:gd name="T11" fmla="*/ 174 h 181"/>
                <a:gd name="T12" fmla="*/ 29 w 30"/>
                <a:gd name="T13" fmla="*/ 172 h 181"/>
                <a:gd name="T14" fmla="*/ 30 w 30"/>
                <a:gd name="T15" fmla="*/ 169 h 181"/>
                <a:gd name="T16" fmla="*/ 30 w 30"/>
                <a:gd name="T17" fmla="*/ 166 h 181"/>
                <a:gd name="T18" fmla="*/ 30 w 30"/>
                <a:gd name="T19" fmla="*/ 16 h 181"/>
                <a:gd name="T20" fmla="*/ 30 w 30"/>
                <a:gd name="T21" fmla="*/ 12 h 181"/>
                <a:gd name="T22" fmla="*/ 29 w 30"/>
                <a:gd name="T23" fmla="*/ 9 h 181"/>
                <a:gd name="T24" fmla="*/ 28 w 30"/>
                <a:gd name="T25" fmla="*/ 7 h 181"/>
                <a:gd name="T26" fmla="*/ 26 w 30"/>
                <a:gd name="T27" fmla="*/ 5 h 181"/>
                <a:gd name="T28" fmla="*/ 24 w 30"/>
                <a:gd name="T29" fmla="*/ 3 h 181"/>
                <a:gd name="T30" fmla="*/ 21 w 30"/>
                <a:gd name="T31" fmla="*/ 2 h 181"/>
                <a:gd name="T32" fmla="*/ 18 w 30"/>
                <a:gd name="T33" fmla="*/ 0 h 181"/>
                <a:gd name="T34" fmla="*/ 15 w 30"/>
                <a:gd name="T35" fmla="*/ 0 h 181"/>
                <a:gd name="T36" fmla="*/ 12 w 30"/>
                <a:gd name="T37" fmla="*/ 0 h 181"/>
                <a:gd name="T38" fmla="*/ 10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10 w 30"/>
                <a:gd name="T65" fmla="*/ 180 h 181"/>
                <a:gd name="T66" fmla="*/ 12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4" y="179"/>
                  </a:lnTo>
                  <a:lnTo>
                    <a:pt x="26" y="176"/>
                  </a:lnTo>
                  <a:lnTo>
                    <a:pt x="28" y="174"/>
                  </a:lnTo>
                  <a:lnTo>
                    <a:pt x="29" y="172"/>
                  </a:lnTo>
                  <a:lnTo>
                    <a:pt x="30" y="169"/>
                  </a:lnTo>
                  <a:lnTo>
                    <a:pt x="30" y="166"/>
                  </a:lnTo>
                  <a:lnTo>
                    <a:pt x="30" y="16"/>
                  </a:lnTo>
                  <a:lnTo>
                    <a:pt x="30" y="12"/>
                  </a:lnTo>
                  <a:lnTo>
                    <a:pt x="29" y="9"/>
                  </a:lnTo>
                  <a:lnTo>
                    <a:pt x="28" y="7"/>
                  </a:lnTo>
                  <a:lnTo>
                    <a:pt x="26" y="5"/>
                  </a:lnTo>
                  <a:lnTo>
                    <a:pt x="24" y="3"/>
                  </a:lnTo>
                  <a:lnTo>
                    <a:pt x="21" y="2"/>
                  </a:lnTo>
                  <a:lnTo>
                    <a:pt x="18" y="0"/>
                  </a:lnTo>
                  <a:lnTo>
                    <a:pt x="15" y="0"/>
                  </a:lnTo>
                  <a:lnTo>
                    <a:pt x="12" y="0"/>
                  </a:lnTo>
                  <a:lnTo>
                    <a:pt x="10"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10" y="180"/>
                  </a:lnTo>
                  <a:lnTo>
                    <a:pt x="12"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713">
              <a:extLst>
                <a:ext uri="{FF2B5EF4-FFF2-40B4-BE49-F238E27FC236}">
                  <a16:creationId xmlns:a16="http://schemas.microsoft.com/office/drawing/2014/main" id="{0B3AC97E-B521-48C2-8635-E6E2BFE55FC9}"/>
                </a:ext>
              </a:extLst>
            </p:cNvPr>
            <p:cNvSpPr>
              <a:spLocks/>
            </p:cNvSpPr>
            <p:nvPr/>
          </p:nvSpPr>
          <p:spPr bwMode="auto">
            <a:xfrm>
              <a:off x="2674938" y="2151063"/>
              <a:ext cx="57150" cy="57150"/>
            </a:xfrm>
            <a:custGeom>
              <a:avLst/>
              <a:gdLst>
                <a:gd name="T0" fmla="*/ 0 w 181"/>
                <a:gd name="T1" fmla="*/ 91 h 182"/>
                <a:gd name="T2" fmla="*/ 1 w 181"/>
                <a:gd name="T3" fmla="*/ 100 h 182"/>
                <a:gd name="T4" fmla="*/ 2 w 181"/>
                <a:gd name="T5" fmla="*/ 110 h 182"/>
                <a:gd name="T6" fmla="*/ 4 w 181"/>
                <a:gd name="T7" fmla="*/ 118 h 182"/>
                <a:gd name="T8" fmla="*/ 7 w 181"/>
                <a:gd name="T9" fmla="*/ 126 h 182"/>
                <a:gd name="T10" fmla="*/ 11 w 181"/>
                <a:gd name="T11" fmla="*/ 134 h 182"/>
                <a:gd name="T12" fmla="*/ 16 w 181"/>
                <a:gd name="T13" fmla="*/ 142 h 182"/>
                <a:gd name="T14" fmla="*/ 21 w 181"/>
                <a:gd name="T15" fmla="*/ 148 h 182"/>
                <a:gd name="T16" fmla="*/ 26 w 181"/>
                <a:gd name="T17" fmla="*/ 155 h 182"/>
                <a:gd name="T18" fmla="*/ 33 w 181"/>
                <a:gd name="T19" fmla="*/ 161 h 182"/>
                <a:gd name="T20" fmla="*/ 40 w 181"/>
                <a:gd name="T21" fmla="*/ 165 h 182"/>
                <a:gd name="T22" fmla="*/ 47 w 181"/>
                <a:gd name="T23" fmla="*/ 171 h 182"/>
                <a:gd name="T24" fmla="*/ 55 w 181"/>
                <a:gd name="T25" fmla="*/ 174 h 182"/>
                <a:gd name="T26" fmla="*/ 64 w 181"/>
                <a:gd name="T27" fmla="*/ 177 h 182"/>
                <a:gd name="T28" fmla="*/ 73 w 181"/>
                <a:gd name="T29" fmla="*/ 179 h 182"/>
                <a:gd name="T30" fmla="*/ 81 w 181"/>
                <a:gd name="T31" fmla="*/ 181 h 182"/>
                <a:gd name="T32" fmla="*/ 91 w 181"/>
                <a:gd name="T33" fmla="*/ 182 h 182"/>
                <a:gd name="T34" fmla="*/ 99 w 181"/>
                <a:gd name="T35" fmla="*/ 181 h 182"/>
                <a:gd name="T36" fmla="*/ 109 w 181"/>
                <a:gd name="T37" fmla="*/ 179 h 182"/>
                <a:gd name="T38" fmla="*/ 118 w 181"/>
                <a:gd name="T39" fmla="*/ 177 h 182"/>
                <a:gd name="T40" fmla="*/ 125 w 181"/>
                <a:gd name="T41" fmla="*/ 174 h 182"/>
                <a:gd name="T42" fmla="*/ 134 w 181"/>
                <a:gd name="T43" fmla="*/ 171 h 182"/>
                <a:gd name="T44" fmla="*/ 141 w 181"/>
                <a:gd name="T45" fmla="*/ 165 h 182"/>
                <a:gd name="T46" fmla="*/ 148 w 181"/>
                <a:gd name="T47" fmla="*/ 161 h 182"/>
                <a:gd name="T48" fmla="*/ 154 w 181"/>
                <a:gd name="T49" fmla="*/ 155 h 182"/>
                <a:gd name="T50" fmla="*/ 161 w 181"/>
                <a:gd name="T51" fmla="*/ 148 h 182"/>
                <a:gd name="T52" fmla="*/ 165 w 181"/>
                <a:gd name="T53" fmla="*/ 142 h 182"/>
                <a:gd name="T54" fmla="*/ 170 w 181"/>
                <a:gd name="T55" fmla="*/ 134 h 182"/>
                <a:gd name="T56" fmla="*/ 173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7" y="126"/>
                  </a:lnTo>
                  <a:lnTo>
                    <a:pt x="11" y="134"/>
                  </a:lnTo>
                  <a:lnTo>
                    <a:pt x="16" y="142"/>
                  </a:lnTo>
                  <a:lnTo>
                    <a:pt x="21" y="148"/>
                  </a:lnTo>
                  <a:lnTo>
                    <a:pt x="26" y="155"/>
                  </a:lnTo>
                  <a:lnTo>
                    <a:pt x="33" y="161"/>
                  </a:lnTo>
                  <a:lnTo>
                    <a:pt x="40" y="165"/>
                  </a:lnTo>
                  <a:lnTo>
                    <a:pt x="47" y="171"/>
                  </a:lnTo>
                  <a:lnTo>
                    <a:pt x="55" y="174"/>
                  </a:lnTo>
                  <a:lnTo>
                    <a:pt x="64" y="177"/>
                  </a:lnTo>
                  <a:lnTo>
                    <a:pt x="73" y="179"/>
                  </a:lnTo>
                  <a:lnTo>
                    <a:pt x="81" y="181"/>
                  </a:lnTo>
                  <a:lnTo>
                    <a:pt x="91" y="182"/>
                  </a:lnTo>
                  <a:lnTo>
                    <a:pt x="99" y="181"/>
                  </a:lnTo>
                  <a:lnTo>
                    <a:pt x="109" y="179"/>
                  </a:lnTo>
                  <a:lnTo>
                    <a:pt x="118" y="177"/>
                  </a:lnTo>
                  <a:lnTo>
                    <a:pt x="125" y="174"/>
                  </a:lnTo>
                  <a:lnTo>
                    <a:pt x="134" y="171"/>
                  </a:lnTo>
                  <a:lnTo>
                    <a:pt x="141" y="165"/>
                  </a:lnTo>
                  <a:lnTo>
                    <a:pt x="148" y="161"/>
                  </a:lnTo>
                  <a:lnTo>
                    <a:pt x="154" y="155"/>
                  </a:lnTo>
                  <a:lnTo>
                    <a:pt x="161" y="148"/>
                  </a:lnTo>
                  <a:lnTo>
                    <a:pt x="165" y="142"/>
                  </a:lnTo>
                  <a:lnTo>
                    <a:pt x="170" y="134"/>
                  </a:lnTo>
                  <a:lnTo>
                    <a:pt x="173"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714">
              <a:extLst>
                <a:ext uri="{FF2B5EF4-FFF2-40B4-BE49-F238E27FC236}">
                  <a16:creationId xmlns:a16="http://schemas.microsoft.com/office/drawing/2014/main" id="{7F864FC8-AB3C-49D8-83BB-14DA025641EE}"/>
                </a:ext>
              </a:extLst>
            </p:cNvPr>
            <p:cNvSpPr>
              <a:spLocks/>
            </p:cNvSpPr>
            <p:nvPr/>
          </p:nvSpPr>
          <p:spPr bwMode="auto">
            <a:xfrm>
              <a:off x="2674938" y="1920875"/>
              <a:ext cx="57150" cy="192088"/>
            </a:xfrm>
            <a:custGeom>
              <a:avLst/>
              <a:gdLst>
                <a:gd name="T0" fmla="*/ 163 w 181"/>
                <a:gd name="T1" fmla="*/ 0 h 602"/>
                <a:gd name="T2" fmla="*/ 157 w 181"/>
                <a:gd name="T3" fmla="*/ 3 h 602"/>
                <a:gd name="T4" fmla="*/ 153 w 181"/>
                <a:gd name="T5" fmla="*/ 7 h 602"/>
                <a:gd name="T6" fmla="*/ 151 w 181"/>
                <a:gd name="T7" fmla="*/ 12 h 602"/>
                <a:gd name="T8" fmla="*/ 151 w 181"/>
                <a:gd name="T9" fmla="*/ 211 h 602"/>
                <a:gd name="T10" fmla="*/ 150 w 181"/>
                <a:gd name="T11" fmla="*/ 222 h 602"/>
                <a:gd name="T12" fmla="*/ 146 w 181"/>
                <a:gd name="T13" fmla="*/ 234 h 602"/>
                <a:gd name="T14" fmla="*/ 140 w 181"/>
                <a:gd name="T15" fmla="*/ 245 h 602"/>
                <a:gd name="T16" fmla="*/ 133 w 181"/>
                <a:gd name="T17" fmla="*/ 254 h 602"/>
                <a:gd name="T18" fmla="*/ 124 w 181"/>
                <a:gd name="T19" fmla="*/ 261 h 602"/>
                <a:gd name="T20" fmla="*/ 113 w 181"/>
                <a:gd name="T21" fmla="*/ 266 h 602"/>
                <a:gd name="T22" fmla="*/ 103 w 181"/>
                <a:gd name="T23" fmla="*/ 270 h 602"/>
                <a:gd name="T24" fmla="*/ 91 w 181"/>
                <a:gd name="T25" fmla="*/ 271 h 602"/>
                <a:gd name="T26" fmla="*/ 78 w 181"/>
                <a:gd name="T27" fmla="*/ 270 h 602"/>
                <a:gd name="T28" fmla="*/ 67 w 181"/>
                <a:gd name="T29" fmla="*/ 266 h 602"/>
                <a:gd name="T30" fmla="*/ 57 w 181"/>
                <a:gd name="T31" fmla="*/ 261 h 602"/>
                <a:gd name="T32" fmla="*/ 48 w 181"/>
                <a:gd name="T33" fmla="*/ 254 h 602"/>
                <a:gd name="T34" fmla="*/ 40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3 w 181"/>
                <a:gd name="T47" fmla="*/ 3 h 602"/>
                <a:gd name="T48" fmla="*/ 18 w 181"/>
                <a:gd name="T49" fmla="*/ 0 h 602"/>
                <a:gd name="T50" fmla="*/ 13 w 181"/>
                <a:gd name="T51" fmla="*/ 0 h 602"/>
                <a:gd name="T52" fmla="*/ 7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1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59" y="2"/>
                  </a:lnTo>
                  <a:lnTo>
                    <a:pt x="157" y="3"/>
                  </a:lnTo>
                  <a:lnTo>
                    <a:pt x="155" y="5"/>
                  </a:lnTo>
                  <a:lnTo>
                    <a:pt x="153" y="7"/>
                  </a:lnTo>
                  <a:lnTo>
                    <a:pt x="152" y="9"/>
                  </a:lnTo>
                  <a:lnTo>
                    <a:pt x="151" y="12"/>
                  </a:lnTo>
                  <a:lnTo>
                    <a:pt x="151" y="15"/>
                  </a:lnTo>
                  <a:lnTo>
                    <a:pt x="151" y="211"/>
                  </a:lnTo>
                  <a:lnTo>
                    <a:pt x="150" y="217"/>
                  </a:lnTo>
                  <a:lnTo>
                    <a:pt x="150" y="222"/>
                  </a:lnTo>
                  <a:lnTo>
                    <a:pt x="148" y="229"/>
                  </a:lnTo>
                  <a:lnTo>
                    <a:pt x="146" y="234"/>
                  </a:lnTo>
                  <a:lnTo>
                    <a:pt x="143" y="240"/>
                  </a:lnTo>
                  <a:lnTo>
                    <a:pt x="140" y="245"/>
                  </a:lnTo>
                  <a:lnTo>
                    <a:pt x="137" y="249"/>
                  </a:lnTo>
                  <a:lnTo>
                    <a:pt x="133" y="254"/>
                  </a:lnTo>
                  <a:lnTo>
                    <a:pt x="128" y="258"/>
                  </a:lnTo>
                  <a:lnTo>
                    <a:pt x="124" y="261"/>
                  </a:lnTo>
                  <a:lnTo>
                    <a:pt x="119" y="264"/>
                  </a:lnTo>
                  <a:lnTo>
                    <a:pt x="113" y="266"/>
                  </a:lnTo>
                  <a:lnTo>
                    <a:pt x="108" y="269"/>
                  </a:lnTo>
                  <a:lnTo>
                    <a:pt x="103" y="270"/>
                  </a:lnTo>
                  <a:lnTo>
                    <a:pt x="96" y="271"/>
                  </a:lnTo>
                  <a:lnTo>
                    <a:pt x="91" y="271"/>
                  </a:lnTo>
                  <a:lnTo>
                    <a:pt x="84" y="271"/>
                  </a:lnTo>
                  <a:lnTo>
                    <a:pt x="78" y="270"/>
                  </a:lnTo>
                  <a:lnTo>
                    <a:pt x="73" y="269"/>
                  </a:lnTo>
                  <a:lnTo>
                    <a:pt x="67" y="266"/>
                  </a:lnTo>
                  <a:lnTo>
                    <a:pt x="62" y="264"/>
                  </a:lnTo>
                  <a:lnTo>
                    <a:pt x="57" y="261"/>
                  </a:lnTo>
                  <a:lnTo>
                    <a:pt x="52" y="258"/>
                  </a:lnTo>
                  <a:lnTo>
                    <a:pt x="48" y="254"/>
                  </a:lnTo>
                  <a:lnTo>
                    <a:pt x="44" y="249"/>
                  </a:lnTo>
                  <a:lnTo>
                    <a:pt x="40" y="245"/>
                  </a:lnTo>
                  <a:lnTo>
                    <a:pt x="37" y="240"/>
                  </a:lnTo>
                  <a:lnTo>
                    <a:pt x="35" y="234"/>
                  </a:lnTo>
                  <a:lnTo>
                    <a:pt x="33" y="229"/>
                  </a:lnTo>
                  <a:lnTo>
                    <a:pt x="32" y="224"/>
                  </a:lnTo>
                  <a:lnTo>
                    <a:pt x="31" y="217"/>
                  </a:lnTo>
                  <a:lnTo>
                    <a:pt x="30" y="211"/>
                  </a:lnTo>
                  <a:lnTo>
                    <a:pt x="30" y="15"/>
                  </a:lnTo>
                  <a:lnTo>
                    <a:pt x="30" y="12"/>
                  </a:lnTo>
                  <a:lnTo>
                    <a:pt x="29" y="9"/>
                  </a:lnTo>
                  <a:lnTo>
                    <a:pt x="28" y="7"/>
                  </a:lnTo>
                  <a:lnTo>
                    <a:pt x="25" y="5"/>
                  </a:lnTo>
                  <a:lnTo>
                    <a:pt x="23" y="3"/>
                  </a:lnTo>
                  <a:lnTo>
                    <a:pt x="21" y="2"/>
                  </a:lnTo>
                  <a:lnTo>
                    <a:pt x="18" y="0"/>
                  </a:lnTo>
                  <a:lnTo>
                    <a:pt x="15" y="0"/>
                  </a:lnTo>
                  <a:lnTo>
                    <a:pt x="13" y="0"/>
                  </a:lnTo>
                  <a:lnTo>
                    <a:pt x="9" y="2"/>
                  </a:lnTo>
                  <a:lnTo>
                    <a:pt x="7" y="3"/>
                  </a:lnTo>
                  <a:lnTo>
                    <a:pt x="5" y="5"/>
                  </a:lnTo>
                  <a:lnTo>
                    <a:pt x="3" y="7"/>
                  </a:lnTo>
                  <a:lnTo>
                    <a:pt x="2"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4" y="3"/>
                  </a:lnTo>
                  <a:lnTo>
                    <a:pt x="171"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Rectangle 715">
              <a:extLst>
                <a:ext uri="{FF2B5EF4-FFF2-40B4-BE49-F238E27FC236}">
                  <a16:creationId xmlns:a16="http://schemas.microsoft.com/office/drawing/2014/main" id="{F62F4F23-3E58-4391-99F6-14D56BFAABEA}"/>
                </a:ext>
              </a:extLst>
            </p:cNvPr>
            <p:cNvSpPr>
              <a:spLocks noChangeArrowheads="1"/>
            </p:cNvSpPr>
            <p:nvPr/>
          </p:nvSpPr>
          <p:spPr bwMode="auto">
            <a:xfrm>
              <a:off x="2674938"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716">
              <a:extLst>
                <a:ext uri="{FF2B5EF4-FFF2-40B4-BE49-F238E27FC236}">
                  <a16:creationId xmlns:a16="http://schemas.microsoft.com/office/drawing/2014/main" id="{66455EB6-E255-40C5-AFB5-4353F1040930}"/>
                </a:ext>
              </a:extLst>
            </p:cNvPr>
            <p:cNvSpPr>
              <a:spLocks/>
            </p:cNvSpPr>
            <p:nvPr/>
          </p:nvSpPr>
          <p:spPr bwMode="auto">
            <a:xfrm>
              <a:off x="2698750" y="1930400"/>
              <a:ext cx="9525" cy="57150"/>
            </a:xfrm>
            <a:custGeom>
              <a:avLst/>
              <a:gdLst>
                <a:gd name="T0" fmla="*/ 15 w 30"/>
                <a:gd name="T1" fmla="*/ 181 h 181"/>
                <a:gd name="T2" fmla="*/ 17 w 30"/>
                <a:gd name="T3" fmla="*/ 181 h 181"/>
                <a:gd name="T4" fmla="*/ 20 w 30"/>
                <a:gd name="T5" fmla="*/ 180 h 181"/>
                <a:gd name="T6" fmla="*/ 22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2 w 30"/>
                <a:gd name="T29" fmla="*/ 3 h 181"/>
                <a:gd name="T30" fmla="*/ 20 w 30"/>
                <a:gd name="T31" fmla="*/ 2 h 181"/>
                <a:gd name="T32" fmla="*/ 17 w 30"/>
                <a:gd name="T33" fmla="*/ 0 h 181"/>
                <a:gd name="T34" fmla="*/ 15 w 30"/>
                <a:gd name="T35" fmla="*/ 0 h 181"/>
                <a:gd name="T36" fmla="*/ 12 w 30"/>
                <a:gd name="T37" fmla="*/ 0 h 181"/>
                <a:gd name="T38" fmla="*/ 8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8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0" y="180"/>
                  </a:lnTo>
                  <a:lnTo>
                    <a:pt x="22" y="179"/>
                  </a:lnTo>
                  <a:lnTo>
                    <a:pt x="26" y="176"/>
                  </a:lnTo>
                  <a:lnTo>
                    <a:pt x="27" y="174"/>
                  </a:lnTo>
                  <a:lnTo>
                    <a:pt x="29" y="172"/>
                  </a:lnTo>
                  <a:lnTo>
                    <a:pt x="29" y="169"/>
                  </a:lnTo>
                  <a:lnTo>
                    <a:pt x="30" y="166"/>
                  </a:lnTo>
                  <a:lnTo>
                    <a:pt x="30" y="16"/>
                  </a:lnTo>
                  <a:lnTo>
                    <a:pt x="29" y="12"/>
                  </a:lnTo>
                  <a:lnTo>
                    <a:pt x="29" y="9"/>
                  </a:lnTo>
                  <a:lnTo>
                    <a:pt x="27" y="7"/>
                  </a:lnTo>
                  <a:lnTo>
                    <a:pt x="26" y="5"/>
                  </a:lnTo>
                  <a:lnTo>
                    <a:pt x="22" y="3"/>
                  </a:lnTo>
                  <a:lnTo>
                    <a:pt x="20" y="2"/>
                  </a:lnTo>
                  <a:lnTo>
                    <a:pt x="17" y="0"/>
                  </a:lnTo>
                  <a:lnTo>
                    <a:pt x="15" y="0"/>
                  </a:lnTo>
                  <a:lnTo>
                    <a:pt x="12" y="0"/>
                  </a:lnTo>
                  <a:lnTo>
                    <a:pt x="8"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8"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717">
              <a:extLst>
                <a:ext uri="{FF2B5EF4-FFF2-40B4-BE49-F238E27FC236}">
                  <a16:creationId xmlns:a16="http://schemas.microsoft.com/office/drawing/2014/main" id="{ACB7783E-196C-43E0-BB10-D454ACB8E398}"/>
                </a:ext>
              </a:extLst>
            </p:cNvPr>
            <p:cNvSpPr>
              <a:spLocks/>
            </p:cNvSpPr>
            <p:nvPr/>
          </p:nvSpPr>
          <p:spPr bwMode="auto">
            <a:xfrm>
              <a:off x="2608263" y="1920875"/>
              <a:ext cx="57150" cy="192088"/>
            </a:xfrm>
            <a:custGeom>
              <a:avLst/>
              <a:gdLst>
                <a:gd name="T0" fmla="*/ 162 w 181"/>
                <a:gd name="T1" fmla="*/ 0 h 602"/>
                <a:gd name="T2" fmla="*/ 157 w 181"/>
                <a:gd name="T3" fmla="*/ 3 h 602"/>
                <a:gd name="T4" fmla="*/ 154 w 181"/>
                <a:gd name="T5" fmla="*/ 7 h 602"/>
                <a:gd name="T6" fmla="*/ 152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2 w 181"/>
                <a:gd name="T23" fmla="*/ 270 h 602"/>
                <a:gd name="T24" fmla="*/ 91 w 181"/>
                <a:gd name="T25" fmla="*/ 271 h 602"/>
                <a:gd name="T26" fmla="*/ 79 w 181"/>
                <a:gd name="T27" fmla="*/ 270 h 602"/>
                <a:gd name="T28" fmla="*/ 67 w 181"/>
                <a:gd name="T29" fmla="*/ 266 h 602"/>
                <a:gd name="T30" fmla="*/ 57 w 181"/>
                <a:gd name="T31" fmla="*/ 261 h 602"/>
                <a:gd name="T32" fmla="*/ 48 w 181"/>
                <a:gd name="T33" fmla="*/ 254 h 602"/>
                <a:gd name="T34" fmla="*/ 41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9 w 181"/>
                <a:gd name="T49" fmla="*/ 0 h 602"/>
                <a:gd name="T50" fmla="*/ 12 w 181"/>
                <a:gd name="T51" fmla="*/ 0 h 602"/>
                <a:gd name="T52" fmla="*/ 7 w 181"/>
                <a:gd name="T53" fmla="*/ 3 h 602"/>
                <a:gd name="T54" fmla="*/ 3 w 181"/>
                <a:gd name="T55" fmla="*/ 7 h 602"/>
                <a:gd name="T56" fmla="*/ 0 w 181"/>
                <a:gd name="T57" fmla="*/ 12 h 602"/>
                <a:gd name="T58" fmla="*/ 0 w 181"/>
                <a:gd name="T59" fmla="*/ 211 h 602"/>
                <a:gd name="T60" fmla="*/ 181 w 181"/>
                <a:gd name="T61" fmla="*/ 602 h 602"/>
                <a:gd name="T62" fmla="*/ 181 w 181"/>
                <a:gd name="T63" fmla="*/ 15 h 602"/>
                <a:gd name="T64" fmla="*/ 180 w 181"/>
                <a:gd name="T65" fmla="*/ 9 h 602"/>
                <a:gd name="T66" fmla="*/ 176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2" y="0"/>
                  </a:lnTo>
                  <a:lnTo>
                    <a:pt x="160" y="2"/>
                  </a:lnTo>
                  <a:lnTo>
                    <a:pt x="157" y="3"/>
                  </a:lnTo>
                  <a:lnTo>
                    <a:pt x="155" y="5"/>
                  </a:lnTo>
                  <a:lnTo>
                    <a:pt x="154" y="7"/>
                  </a:lnTo>
                  <a:lnTo>
                    <a:pt x="152" y="9"/>
                  </a:lnTo>
                  <a:lnTo>
                    <a:pt x="152" y="12"/>
                  </a:lnTo>
                  <a:lnTo>
                    <a:pt x="151" y="15"/>
                  </a:lnTo>
                  <a:lnTo>
                    <a:pt x="151" y="211"/>
                  </a:lnTo>
                  <a:lnTo>
                    <a:pt x="151" y="217"/>
                  </a:lnTo>
                  <a:lnTo>
                    <a:pt x="150" y="222"/>
                  </a:lnTo>
                  <a:lnTo>
                    <a:pt x="148" y="229"/>
                  </a:lnTo>
                  <a:lnTo>
                    <a:pt x="146" y="234"/>
                  </a:lnTo>
                  <a:lnTo>
                    <a:pt x="143" y="240"/>
                  </a:lnTo>
                  <a:lnTo>
                    <a:pt x="141" y="245"/>
                  </a:lnTo>
                  <a:lnTo>
                    <a:pt x="137" y="249"/>
                  </a:lnTo>
                  <a:lnTo>
                    <a:pt x="133" y="254"/>
                  </a:lnTo>
                  <a:lnTo>
                    <a:pt x="129" y="258"/>
                  </a:lnTo>
                  <a:lnTo>
                    <a:pt x="125" y="261"/>
                  </a:lnTo>
                  <a:lnTo>
                    <a:pt x="120" y="264"/>
                  </a:lnTo>
                  <a:lnTo>
                    <a:pt x="114" y="266"/>
                  </a:lnTo>
                  <a:lnTo>
                    <a:pt x="109" y="269"/>
                  </a:lnTo>
                  <a:lnTo>
                    <a:pt x="102" y="270"/>
                  </a:lnTo>
                  <a:lnTo>
                    <a:pt x="97" y="271"/>
                  </a:lnTo>
                  <a:lnTo>
                    <a:pt x="91" y="271"/>
                  </a:lnTo>
                  <a:lnTo>
                    <a:pt x="84" y="271"/>
                  </a:lnTo>
                  <a:lnTo>
                    <a:pt x="79" y="270"/>
                  </a:lnTo>
                  <a:lnTo>
                    <a:pt x="72" y="269"/>
                  </a:lnTo>
                  <a:lnTo>
                    <a:pt x="67" y="266"/>
                  </a:lnTo>
                  <a:lnTo>
                    <a:pt x="62" y="264"/>
                  </a:lnTo>
                  <a:lnTo>
                    <a:pt x="57" y="261"/>
                  </a:lnTo>
                  <a:lnTo>
                    <a:pt x="52" y="258"/>
                  </a:lnTo>
                  <a:lnTo>
                    <a:pt x="48" y="254"/>
                  </a:lnTo>
                  <a:lnTo>
                    <a:pt x="44" y="249"/>
                  </a:lnTo>
                  <a:lnTo>
                    <a:pt x="41" y="245"/>
                  </a:lnTo>
                  <a:lnTo>
                    <a:pt x="38" y="240"/>
                  </a:lnTo>
                  <a:lnTo>
                    <a:pt x="35" y="234"/>
                  </a:lnTo>
                  <a:lnTo>
                    <a:pt x="33" y="229"/>
                  </a:lnTo>
                  <a:lnTo>
                    <a:pt x="32" y="224"/>
                  </a:lnTo>
                  <a:lnTo>
                    <a:pt x="30" y="217"/>
                  </a:lnTo>
                  <a:lnTo>
                    <a:pt x="30" y="211"/>
                  </a:lnTo>
                  <a:lnTo>
                    <a:pt x="30" y="15"/>
                  </a:lnTo>
                  <a:lnTo>
                    <a:pt x="30" y="12"/>
                  </a:lnTo>
                  <a:lnTo>
                    <a:pt x="29" y="9"/>
                  </a:lnTo>
                  <a:lnTo>
                    <a:pt x="28" y="7"/>
                  </a:lnTo>
                  <a:lnTo>
                    <a:pt x="26" y="5"/>
                  </a:lnTo>
                  <a:lnTo>
                    <a:pt x="24" y="3"/>
                  </a:lnTo>
                  <a:lnTo>
                    <a:pt x="21" y="2"/>
                  </a:lnTo>
                  <a:lnTo>
                    <a:pt x="19" y="0"/>
                  </a:lnTo>
                  <a:lnTo>
                    <a:pt x="15" y="0"/>
                  </a:lnTo>
                  <a:lnTo>
                    <a:pt x="12" y="0"/>
                  </a:lnTo>
                  <a:lnTo>
                    <a:pt x="9" y="2"/>
                  </a:lnTo>
                  <a:lnTo>
                    <a:pt x="7" y="3"/>
                  </a:lnTo>
                  <a:lnTo>
                    <a:pt x="5" y="5"/>
                  </a:lnTo>
                  <a:lnTo>
                    <a:pt x="3" y="7"/>
                  </a:lnTo>
                  <a:lnTo>
                    <a:pt x="2" y="9"/>
                  </a:lnTo>
                  <a:lnTo>
                    <a:pt x="0" y="12"/>
                  </a:lnTo>
                  <a:lnTo>
                    <a:pt x="0" y="15"/>
                  </a:lnTo>
                  <a:lnTo>
                    <a:pt x="0" y="211"/>
                  </a:lnTo>
                  <a:lnTo>
                    <a:pt x="0" y="602"/>
                  </a:lnTo>
                  <a:lnTo>
                    <a:pt x="181" y="602"/>
                  </a:lnTo>
                  <a:lnTo>
                    <a:pt x="181" y="211"/>
                  </a:lnTo>
                  <a:lnTo>
                    <a:pt x="181" y="15"/>
                  </a:lnTo>
                  <a:lnTo>
                    <a:pt x="181" y="12"/>
                  </a:lnTo>
                  <a:lnTo>
                    <a:pt x="180" y="9"/>
                  </a:lnTo>
                  <a:lnTo>
                    <a:pt x="178" y="7"/>
                  </a:lnTo>
                  <a:lnTo>
                    <a:pt x="176" y="5"/>
                  </a:lnTo>
                  <a:lnTo>
                    <a:pt x="174" y="3"/>
                  </a:lnTo>
                  <a:lnTo>
                    <a:pt x="172"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Rectangle 718">
              <a:extLst>
                <a:ext uri="{FF2B5EF4-FFF2-40B4-BE49-F238E27FC236}">
                  <a16:creationId xmlns:a16="http://schemas.microsoft.com/office/drawing/2014/main" id="{CB587A79-A690-4BE1-9A7B-D4D179008449}"/>
                </a:ext>
              </a:extLst>
            </p:cNvPr>
            <p:cNvSpPr>
              <a:spLocks noChangeArrowheads="1"/>
            </p:cNvSpPr>
            <p:nvPr/>
          </p:nvSpPr>
          <p:spPr bwMode="auto">
            <a:xfrm>
              <a:off x="260826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719">
              <a:extLst>
                <a:ext uri="{FF2B5EF4-FFF2-40B4-BE49-F238E27FC236}">
                  <a16:creationId xmlns:a16="http://schemas.microsoft.com/office/drawing/2014/main" id="{9B27E552-9858-46C0-912C-4365788798C8}"/>
                </a:ext>
              </a:extLst>
            </p:cNvPr>
            <p:cNvSpPr>
              <a:spLocks/>
            </p:cNvSpPr>
            <p:nvPr/>
          </p:nvSpPr>
          <p:spPr bwMode="auto">
            <a:xfrm>
              <a:off x="2608263" y="2151063"/>
              <a:ext cx="57150" cy="57150"/>
            </a:xfrm>
            <a:custGeom>
              <a:avLst/>
              <a:gdLst>
                <a:gd name="T0" fmla="*/ 0 w 181"/>
                <a:gd name="T1" fmla="*/ 91 h 182"/>
                <a:gd name="T2" fmla="*/ 0 w 181"/>
                <a:gd name="T3" fmla="*/ 100 h 182"/>
                <a:gd name="T4" fmla="*/ 3 w 181"/>
                <a:gd name="T5" fmla="*/ 110 h 182"/>
                <a:gd name="T6" fmla="*/ 5 w 181"/>
                <a:gd name="T7" fmla="*/ 118 h 182"/>
                <a:gd name="T8" fmla="*/ 8 w 181"/>
                <a:gd name="T9" fmla="*/ 126 h 182"/>
                <a:gd name="T10" fmla="*/ 11 w 181"/>
                <a:gd name="T11" fmla="*/ 134 h 182"/>
                <a:gd name="T12" fmla="*/ 15 w 181"/>
                <a:gd name="T13" fmla="*/ 142 h 182"/>
                <a:gd name="T14" fmla="*/ 21 w 181"/>
                <a:gd name="T15" fmla="*/ 148 h 182"/>
                <a:gd name="T16" fmla="*/ 27 w 181"/>
                <a:gd name="T17" fmla="*/ 155 h 182"/>
                <a:gd name="T18" fmla="*/ 34 w 181"/>
                <a:gd name="T19" fmla="*/ 161 h 182"/>
                <a:gd name="T20" fmla="*/ 40 w 181"/>
                <a:gd name="T21" fmla="*/ 165 h 182"/>
                <a:gd name="T22" fmla="*/ 48 w 181"/>
                <a:gd name="T23" fmla="*/ 171 h 182"/>
                <a:gd name="T24" fmla="*/ 55 w 181"/>
                <a:gd name="T25" fmla="*/ 174 h 182"/>
                <a:gd name="T26" fmla="*/ 64 w 181"/>
                <a:gd name="T27" fmla="*/ 177 h 182"/>
                <a:gd name="T28" fmla="*/ 72 w 181"/>
                <a:gd name="T29" fmla="*/ 179 h 182"/>
                <a:gd name="T30" fmla="*/ 82 w 181"/>
                <a:gd name="T31" fmla="*/ 181 h 182"/>
                <a:gd name="T32" fmla="*/ 91 w 181"/>
                <a:gd name="T33" fmla="*/ 182 h 182"/>
                <a:gd name="T34" fmla="*/ 100 w 181"/>
                <a:gd name="T35" fmla="*/ 181 h 182"/>
                <a:gd name="T36" fmla="*/ 109 w 181"/>
                <a:gd name="T37" fmla="*/ 179 h 182"/>
                <a:gd name="T38" fmla="*/ 117 w 181"/>
                <a:gd name="T39" fmla="*/ 177 h 182"/>
                <a:gd name="T40" fmla="*/ 126 w 181"/>
                <a:gd name="T41" fmla="*/ 174 h 182"/>
                <a:gd name="T42" fmla="*/ 133 w 181"/>
                <a:gd name="T43" fmla="*/ 171 h 182"/>
                <a:gd name="T44" fmla="*/ 141 w 181"/>
                <a:gd name="T45" fmla="*/ 165 h 182"/>
                <a:gd name="T46" fmla="*/ 148 w 181"/>
                <a:gd name="T47" fmla="*/ 161 h 182"/>
                <a:gd name="T48" fmla="*/ 155 w 181"/>
                <a:gd name="T49" fmla="*/ 155 h 182"/>
                <a:gd name="T50" fmla="*/ 160 w 181"/>
                <a:gd name="T51" fmla="*/ 148 h 182"/>
                <a:gd name="T52" fmla="*/ 166 w 181"/>
                <a:gd name="T53" fmla="*/ 142 h 182"/>
                <a:gd name="T54" fmla="*/ 170 w 181"/>
                <a:gd name="T55" fmla="*/ 134 h 182"/>
                <a:gd name="T56" fmla="*/ 174 w 181"/>
                <a:gd name="T57" fmla="*/ 126 h 182"/>
                <a:gd name="T58" fmla="*/ 177 w 181"/>
                <a:gd name="T59" fmla="*/ 118 h 182"/>
                <a:gd name="T60" fmla="*/ 180 w 181"/>
                <a:gd name="T61" fmla="*/ 110 h 182"/>
                <a:gd name="T62" fmla="*/ 181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0" y="100"/>
                  </a:lnTo>
                  <a:lnTo>
                    <a:pt x="3" y="110"/>
                  </a:lnTo>
                  <a:lnTo>
                    <a:pt x="5" y="118"/>
                  </a:lnTo>
                  <a:lnTo>
                    <a:pt x="8" y="126"/>
                  </a:lnTo>
                  <a:lnTo>
                    <a:pt x="11" y="134"/>
                  </a:lnTo>
                  <a:lnTo>
                    <a:pt x="15" y="142"/>
                  </a:lnTo>
                  <a:lnTo>
                    <a:pt x="21" y="148"/>
                  </a:lnTo>
                  <a:lnTo>
                    <a:pt x="27" y="155"/>
                  </a:lnTo>
                  <a:lnTo>
                    <a:pt x="34" y="161"/>
                  </a:lnTo>
                  <a:lnTo>
                    <a:pt x="40" y="165"/>
                  </a:lnTo>
                  <a:lnTo>
                    <a:pt x="48" y="171"/>
                  </a:lnTo>
                  <a:lnTo>
                    <a:pt x="55" y="174"/>
                  </a:lnTo>
                  <a:lnTo>
                    <a:pt x="64" y="177"/>
                  </a:lnTo>
                  <a:lnTo>
                    <a:pt x="72" y="179"/>
                  </a:lnTo>
                  <a:lnTo>
                    <a:pt x="82" y="181"/>
                  </a:lnTo>
                  <a:lnTo>
                    <a:pt x="91" y="182"/>
                  </a:lnTo>
                  <a:lnTo>
                    <a:pt x="100" y="181"/>
                  </a:lnTo>
                  <a:lnTo>
                    <a:pt x="109" y="179"/>
                  </a:lnTo>
                  <a:lnTo>
                    <a:pt x="117" y="177"/>
                  </a:lnTo>
                  <a:lnTo>
                    <a:pt x="126" y="174"/>
                  </a:lnTo>
                  <a:lnTo>
                    <a:pt x="133" y="171"/>
                  </a:lnTo>
                  <a:lnTo>
                    <a:pt x="141" y="165"/>
                  </a:lnTo>
                  <a:lnTo>
                    <a:pt x="148" y="161"/>
                  </a:lnTo>
                  <a:lnTo>
                    <a:pt x="155" y="155"/>
                  </a:lnTo>
                  <a:lnTo>
                    <a:pt x="160" y="148"/>
                  </a:lnTo>
                  <a:lnTo>
                    <a:pt x="166" y="142"/>
                  </a:lnTo>
                  <a:lnTo>
                    <a:pt x="170" y="134"/>
                  </a:lnTo>
                  <a:lnTo>
                    <a:pt x="174" y="126"/>
                  </a:lnTo>
                  <a:lnTo>
                    <a:pt x="177" y="118"/>
                  </a:lnTo>
                  <a:lnTo>
                    <a:pt x="180" y="110"/>
                  </a:lnTo>
                  <a:lnTo>
                    <a:pt x="181"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720">
              <a:extLst>
                <a:ext uri="{FF2B5EF4-FFF2-40B4-BE49-F238E27FC236}">
                  <a16:creationId xmlns:a16="http://schemas.microsoft.com/office/drawing/2014/main" id="{445A4A3C-20C5-4624-9209-D11A75CEC9B9}"/>
                </a:ext>
              </a:extLst>
            </p:cNvPr>
            <p:cNvSpPr>
              <a:spLocks/>
            </p:cNvSpPr>
            <p:nvPr/>
          </p:nvSpPr>
          <p:spPr bwMode="auto">
            <a:xfrm>
              <a:off x="2632075" y="1930400"/>
              <a:ext cx="9525" cy="57150"/>
            </a:xfrm>
            <a:custGeom>
              <a:avLst/>
              <a:gdLst>
                <a:gd name="T0" fmla="*/ 15 w 30"/>
                <a:gd name="T1" fmla="*/ 181 h 181"/>
                <a:gd name="T2" fmla="*/ 18 w 30"/>
                <a:gd name="T3" fmla="*/ 181 h 181"/>
                <a:gd name="T4" fmla="*/ 21 w 30"/>
                <a:gd name="T5" fmla="*/ 180 h 181"/>
                <a:gd name="T6" fmla="*/ 23 w 30"/>
                <a:gd name="T7" fmla="*/ 179 h 181"/>
                <a:gd name="T8" fmla="*/ 25 w 30"/>
                <a:gd name="T9" fmla="*/ 176 h 181"/>
                <a:gd name="T10" fmla="*/ 27 w 30"/>
                <a:gd name="T11" fmla="*/ 174 h 181"/>
                <a:gd name="T12" fmla="*/ 28 w 30"/>
                <a:gd name="T13" fmla="*/ 172 h 181"/>
                <a:gd name="T14" fmla="*/ 30 w 30"/>
                <a:gd name="T15" fmla="*/ 169 h 181"/>
                <a:gd name="T16" fmla="*/ 30 w 30"/>
                <a:gd name="T17" fmla="*/ 166 h 181"/>
                <a:gd name="T18" fmla="*/ 30 w 30"/>
                <a:gd name="T19" fmla="*/ 16 h 181"/>
                <a:gd name="T20" fmla="*/ 30 w 30"/>
                <a:gd name="T21" fmla="*/ 12 h 181"/>
                <a:gd name="T22" fmla="*/ 28 w 30"/>
                <a:gd name="T23" fmla="*/ 9 h 181"/>
                <a:gd name="T24" fmla="*/ 27 w 30"/>
                <a:gd name="T25" fmla="*/ 7 h 181"/>
                <a:gd name="T26" fmla="*/ 25 w 30"/>
                <a:gd name="T27" fmla="*/ 5 h 181"/>
                <a:gd name="T28" fmla="*/ 23 w 30"/>
                <a:gd name="T29" fmla="*/ 3 h 181"/>
                <a:gd name="T30" fmla="*/ 21 w 30"/>
                <a:gd name="T31" fmla="*/ 2 h 181"/>
                <a:gd name="T32" fmla="*/ 18 w 30"/>
                <a:gd name="T33" fmla="*/ 0 h 181"/>
                <a:gd name="T34" fmla="*/ 15 w 30"/>
                <a:gd name="T35" fmla="*/ 0 h 181"/>
                <a:gd name="T36" fmla="*/ 11 w 30"/>
                <a:gd name="T37" fmla="*/ 0 h 181"/>
                <a:gd name="T38" fmla="*/ 9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9 w 30"/>
                <a:gd name="T65" fmla="*/ 180 h 181"/>
                <a:gd name="T66" fmla="*/ 11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3" y="179"/>
                  </a:lnTo>
                  <a:lnTo>
                    <a:pt x="25" y="176"/>
                  </a:lnTo>
                  <a:lnTo>
                    <a:pt x="27" y="174"/>
                  </a:lnTo>
                  <a:lnTo>
                    <a:pt x="28" y="172"/>
                  </a:lnTo>
                  <a:lnTo>
                    <a:pt x="30" y="169"/>
                  </a:lnTo>
                  <a:lnTo>
                    <a:pt x="30" y="166"/>
                  </a:lnTo>
                  <a:lnTo>
                    <a:pt x="30" y="16"/>
                  </a:lnTo>
                  <a:lnTo>
                    <a:pt x="30" y="12"/>
                  </a:lnTo>
                  <a:lnTo>
                    <a:pt x="28" y="9"/>
                  </a:lnTo>
                  <a:lnTo>
                    <a:pt x="27" y="7"/>
                  </a:lnTo>
                  <a:lnTo>
                    <a:pt x="25" y="5"/>
                  </a:lnTo>
                  <a:lnTo>
                    <a:pt x="23" y="3"/>
                  </a:lnTo>
                  <a:lnTo>
                    <a:pt x="21" y="2"/>
                  </a:lnTo>
                  <a:lnTo>
                    <a:pt x="18" y="0"/>
                  </a:lnTo>
                  <a:lnTo>
                    <a:pt x="15" y="0"/>
                  </a:lnTo>
                  <a:lnTo>
                    <a:pt x="11" y="0"/>
                  </a:lnTo>
                  <a:lnTo>
                    <a:pt x="9"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9" y="180"/>
                  </a:lnTo>
                  <a:lnTo>
                    <a:pt x="11"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0" name="Freeform 1671" descr="Icon of check mark. ">
            <a:extLst>
              <a:ext uri="{FF2B5EF4-FFF2-40B4-BE49-F238E27FC236}">
                <a16:creationId xmlns:a16="http://schemas.microsoft.com/office/drawing/2014/main" id="{1A4AFC64-5C16-40F4-BDFA-E62EE3AAEA23}"/>
              </a:ext>
            </a:extLst>
          </p:cNvPr>
          <p:cNvSpPr>
            <a:spLocks noEditPoints="1"/>
          </p:cNvSpPr>
          <p:nvPr/>
        </p:nvSpPr>
        <p:spPr bwMode="auto">
          <a:xfrm>
            <a:off x="6963181" y="2902974"/>
            <a:ext cx="380334" cy="380334"/>
          </a:xfrm>
          <a:custGeom>
            <a:avLst/>
            <a:gdLst>
              <a:gd name="T0" fmla="*/ 279 w 719"/>
              <a:gd name="T1" fmla="*/ 477 h 719"/>
              <a:gd name="T2" fmla="*/ 197 w 719"/>
              <a:gd name="T3" fmla="*/ 387 h 719"/>
              <a:gd name="T4" fmla="*/ 217 w 719"/>
              <a:gd name="T5" fmla="*/ 382 h 719"/>
              <a:gd name="T6" fmla="*/ 515 w 719"/>
              <a:gd name="T7" fmla="*/ 243 h 719"/>
              <a:gd name="T8" fmla="*/ 519 w 719"/>
              <a:gd name="T9" fmla="*/ 263 h 719"/>
              <a:gd name="T10" fmla="*/ 709 w 719"/>
              <a:gd name="T11" fmla="*/ 323 h 719"/>
              <a:gd name="T12" fmla="*/ 687 w 719"/>
              <a:gd name="T13" fmla="*/ 289 h 719"/>
              <a:gd name="T14" fmla="*/ 696 w 719"/>
              <a:gd name="T15" fmla="*/ 243 h 719"/>
              <a:gd name="T16" fmla="*/ 675 w 719"/>
              <a:gd name="T17" fmla="*/ 199 h 719"/>
              <a:gd name="T18" fmla="*/ 631 w 719"/>
              <a:gd name="T19" fmla="*/ 179 h 719"/>
              <a:gd name="T20" fmla="*/ 630 w 719"/>
              <a:gd name="T21" fmla="*/ 131 h 719"/>
              <a:gd name="T22" fmla="*/ 603 w 719"/>
              <a:gd name="T23" fmla="*/ 98 h 719"/>
              <a:gd name="T24" fmla="*/ 569 w 719"/>
              <a:gd name="T25" fmla="*/ 87 h 719"/>
              <a:gd name="T26" fmla="*/ 536 w 719"/>
              <a:gd name="T27" fmla="*/ 70 h 719"/>
              <a:gd name="T28" fmla="*/ 507 w 719"/>
              <a:gd name="T29" fmla="*/ 34 h 719"/>
              <a:gd name="T30" fmla="*/ 458 w 719"/>
              <a:gd name="T31" fmla="*/ 25 h 719"/>
              <a:gd name="T32" fmla="*/ 418 w 719"/>
              <a:gd name="T33" fmla="*/ 31 h 719"/>
              <a:gd name="T34" fmla="*/ 380 w 719"/>
              <a:gd name="T35" fmla="*/ 4 h 719"/>
              <a:gd name="T36" fmla="*/ 331 w 719"/>
              <a:gd name="T37" fmla="*/ 7 h 719"/>
              <a:gd name="T38" fmla="*/ 296 w 719"/>
              <a:gd name="T39" fmla="*/ 39 h 719"/>
              <a:gd name="T40" fmla="*/ 251 w 719"/>
              <a:gd name="T41" fmla="*/ 24 h 719"/>
              <a:gd name="T42" fmla="*/ 205 w 719"/>
              <a:gd name="T43" fmla="*/ 39 h 719"/>
              <a:gd name="T44" fmla="*/ 180 w 719"/>
              <a:gd name="T45" fmla="*/ 79 h 719"/>
              <a:gd name="T46" fmla="*/ 142 w 719"/>
              <a:gd name="T47" fmla="*/ 88 h 719"/>
              <a:gd name="T48" fmla="*/ 111 w 719"/>
              <a:gd name="T49" fmla="*/ 102 h 719"/>
              <a:gd name="T50" fmla="*/ 86 w 719"/>
              <a:gd name="T51" fmla="*/ 141 h 719"/>
              <a:gd name="T52" fmla="*/ 78 w 719"/>
              <a:gd name="T53" fmla="*/ 180 h 719"/>
              <a:gd name="T54" fmla="*/ 37 w 719"/>
              <a:gd name="T55" fmla="*/ 207 h 719"/>
              <a:gd name="T56" fmla="*/ 22 w 719"/>
              <a:gd name="T57" fmla="*/ 252 h 719"/>
              <a:gd name="T58" fmla="*/ 38 w 719"/>
              <a:gd name="T59" fmla="*/ 296 h 719"/>
              <a:gd name="T60" fmla="*/ 6 w 719"/>
              <a:gd name="T61" fmla="*/ 332 h 719"/>
              <a:gd name="T62" fmla="*/ 3 w 719"/>
              <a:gd name="T63" fmla="*/ 380 h 719"/>
              <a:gd name="T64" fmla="*/ 31 w 719"/>
              <a:gd name="T65" fmla="*/ 420 h 719"/>
              <a:gd name="T66" fmla="*/ 23 w 719"/>
              <a:gd name="T67" fmla="*/ 460 h 719"/>
              <a:gd name="T68" fmla="*/ 32 w 719"/>
              <a:gd name="T69" fmla="*/ 507 h 719"/>
              <a:gd name="T70" fmla="*/ 68 w 719"/>
              <a:gd name="T71" fmla="*/ 538 h 719"/>
              <a:gd name="T72" fmla="*/ 85 w 719"/>
              <a:gd name="T73" fmla="*/ 571 h 719"/>
              <a:gd name="T74" fmla="*/ 106 w 719"/>
              <a:gd name="T75" fmla="*/ 615 h 719"/>
              <a:gd name="T76" fmla="*/ 135 w 719"/>
              <a:gd name="T77" fmla="*/ 633 h 719"/>
              <a:gd name="T78" fmla="*/ 177 w 719"/>
              <a:gd name="T79" fmla="*/ 633 h 719"/>
              <a:gd name="T80" fmla="*/ 197 w 719"/>
              <a:gd name="T81" fmla="*/ 676 h 719"/>
              <a:gd name="T82" fmla="*/ 242 w 719"/>
              <a:gd name="T83" fmla="*/ 698 h 719"/>
              <a:gd name="T84" fmla="*/ 288 w 719"/>
              <a:gd name="T85" fmla="*/ 687 h 719"/>
              <a:gd name="T86" fmla="*/ 322 w 719"/>
              <a:gd name="T87" fmla="*/ 709 h 719"/>
              <a:gd name="T88" fmla="*/ 370 w 719"/>
              <a:gd name="T89" fmla="*/ 719 h 719"/>
              <a:gd name="T90" fmla="*/ 412 w 719"/>
              <a:gd name="T91" fmla="*/ 697 h 719"/>
              <a:gd name="T92" fmla="*/ 449 w 719"/>
              <a:gd name="T93" fmla="*/ 695 h 719"/>
              <a:gd name="T94" fmla="*/ 497 w 719"/>
              <a:gd name="T95" fmla="*/ 693 h 719"/>
              <a:gd name="T96" fmla="*/ 533 w 719"/>
              <a:gd name="T97" fmla="*/ 661 h 719"/>
              <a:gd name="T98" fmla="*/ 563 w 719"/>
              <a:gd name="T99" fmla="*/ 635 h 719"/>
              <a:gd name="T100" fmla="*/ 597 w 719"/>
              <a:gd name="T101" fmla="*/ 628 h 719"/>
              <a:gd name="T102" fmla="*/ 626 w 719"/>
              <a:gd name="T103" fmla="*/ 599 h 719"/>
              <a:gd name="T104" fmla="*/ 634 w 719"/>
              <a:gd name="T105" fmla="*/ 551 h 719"/>
              <a:gd name="T106" fmla="*/ 668 w 719"/>
              <a:gd name="T107" fmla="*/ 528 h 719"/>
              <a:gd name="T108" fmla="*/ 694 w 719"/>
              <a:gd name="T109" fmla="*/ 488 h 719"/>
              <a:gd name="T110" fmla="*/ 691 w 719"/>
              <a:gd name="T111" fmla="*/ 441 h 719"/>
              <a:gd name="T112" fmla="*/ 703 w 719"/>
              <a:gd name="T113" fmla="*/ 406 h 719"/>
              <a:gd name="T114" fmla="*/ 719 w 719"/>
              <a:gd name="T115" fmla="*/ 36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19" h="719">
                <a:moveTo>
                  <a:pt x="519" y="263"/>
                </a:moveTo>
                <a:lnTo>
                  <a:pt x="292" y="475"/>
                </a:lnTo>
                <a:lnTo>
                  <a:pt x="288" y="477"/>
                </a:lnTo>
                <a:lnTo>
                  <a:pt x="285" y="479"/>
                </a:lnTo>
                <a:lnTo>
                  <a:pt x="279" y="477"/>
                </a:lnTo>
                <a:lnTo>
                  <a:pt x="276" y="475"/>
                </a:lnTo>
                <a:lnTo>
                  <a:pt x="200" y="400"/>
                </a:lnTo>
                <a:lnTo>
                  <a:pt x="197" y="396"/>
                </a:lnTo>
                <a:lnTo>
                  <a:pt x="196" y="391"/>
                </a:lnTo>
                <a:lnTo>
                  <a:pt x="197" y="387"/>
                </a:lnTo>
                <a:lnTo>
                  <a:pt x="200" y="382"/>
                </a:lnTo>
                <a:lnTo>
                  <a:pt x="204" y="380"/>
                </a:lnTo>
                <a:lnTo>
                  <a:pt x="208" y="379"/>
                </a:lnTo>
                <a:lnTo>
                  <a:pt x="213" y="380"/>
                </a:lnTo>
                <a:lnTo>
                  <a:pt x="217" y="382"/>
                </a:lnTo>
                <a:lnTo>
                  <a:pt x="285" y="450"/>
                </a:lnTo>
                <a:lnTo>
                  <a:pt x="502" y="247"/>
                </a:lnTo>
                <a:lnTo>
                  <a:pt x="507" y="243"/>
                </a:lnTo>
                <a:lnTo>
                  <a:pt x="511" y="243"/>
                </a:lnTo>
                <a:lnTo>
                  <a:pt x="515" y="243"/>
                </a:lnTo>
                <a:lnTo>
                  <a:pt x="520" y="247"/>
                </a:lnTo>
                <a:lnTo>
                  <a:pt x="522" y="251"/>
                </a:lnTo>
                <a:lnTo>
                  <a:pt x="523" y="255"/>
                </a:lnTo>
                <a:lnTo>
                  <a:pt x="522" y="260"/>
                </a:lnTo>
                <a:lnTo>
                  <a:pt x="519" y="263"/>
                </a:lnTo>
                <a:close/>
                <a:moveTo>
                  <a:pt x="719" y="360"/>
                </a:moveTo>
                <a:lnTo>
                  <a:pt x="719" y="350"/>
                </a:lnTo>
                <a:lnTo>
                  <a:pt x="716" y="341"/>
                </a:lnTo>
                <a:lnTo>
                  <a:pt x="713" y="332"/>
                </a:lnTo>
                <a:lnTo>
                  <a:pt x="709" y="323"/>
                </a:lnTo>
                <a:lnTo>
                  <a:pt x="703" y="315"/>
                </a:lnTo>
                <a:lnTo>
                  <a:pt x="696" y="308"/>
                </a:lnTo>
                <a:lnTo>
                  <a:pt x="689" y="302"/>
                </a:lnTo>
                <a:lnTo>
                  <a:pt x="681" y="296"/>
                </a:lnTo>
                <a:lnTo>
                  <a:pt x="687" y="289"/>
                </a:lnTo>
                <a:lnTo>
                  <a:pt x="691" y="280"/>
                </a:lnTo>
                <a:lnTo>
                  <a:pt x="694" y="271"/>
                </a:lnTo>
                <a:lnTo>
                  <a:pt x="696" y="262"/>
                </a:lnTo>
                <a:lnTo>
                  <a:pt x="696" y="252"/>
                </a:lnTo>
                <a:lnTo>
                  <a:pt x="696" y="243"/>
                </a:lnTo>
                <a:lnTo>
                  <a:pt x="694" y="233"/>
                </a:lnTo>
                <a:lnTo>
                  <a:pt x="692" y="223"/>
                </a:lnTo>
                <a:lnTo>
                  <a:pt x="688" y="215"/>
                </a:lnTo>
                <a:lnTo>
                  <a:pt x="682" y="207"/>
                </a:lnTo>
                <a:lnTo>
                  <a:pt x="675" y="199"/>
                </a:lnTo>
                <a:lnTo>
                  <a:pt x="668" y="193"/>
                </a:lnTo>
                <a:lnTo>
                  <a:pt x="660" y="188"/>
                </a:lnTo>
                <a:lnTo>
                  <a:pt x="651" y="184"/>
                </a:lnTo>
                <a:lnTo>
                  <a:pt x="641" y="180"/>
                </a:lnTo>
                <a:lnTo>
                  <a:pt x="631" y="179"/>
                </a:lnTo>
                <a:lnTo>
                  <a:pt x="634" y="169"/>
                </a:lnTo>
                <a:lnTo>
                  <a:pt x="635" y="161"/>
                </a:lnTo>
                <a:lnTo>
                  <a:pt x="635" y="151"/>
                </a:lnTo>
                <a:lnTo>
                  <a:pt x="632" y="141"/>
                </a:lnTo>
                <a:lnTo>
                  <a:pt x="630" y="131"/>
                </a:lnTo>
                <a:lnTo>
                  <a:pt x="626" y="122"/>
                </a:lnTo>
                <a:lnTo>
                  <a:pt x="620" y="114"/>
                </a:lnTo>
                <a:lnTo>
                  <a:pt x="614" y="106"/>
                </a:lnTo>
                <a:lnTo>
                  <a:pt x="608" y="102"/>
                </a:lnTo>
                <a:lnTo>
                  <a:pt x="603" y="98"/>
                </a:lnTo>
                <a:lnTo>
                  <a:pt x="597" y="94"/>
                </a:lnTo>
                <a:lnTo>
                  <a:pt x="590" y="91"/>
                </a:lnTo>
                <a:lnTo>
                  <a:pt x="584" y="89"/>
                </a:lnTo>
                <a:lnTo>
                  <a:pt x="577" y="88"/>
                </a:lnTo>
                <a:lnTo>
                  <a:pt x="569" y="87"/>
                </a:lnTo>
                <a:lnTo>
                  <a:pt x="563" y="85"/>
                </a:lnTo>
                <a:lnTo>
                  <a:pt x="552" y="87"/>
                </a:lnTo>
                <a:lnTo>
                  <a:pt x="542" y="89"/>
                </a:lnTo>
                <a:lnTo>
                  <a:pt x="540" y="79"/>
                </a:lnTo>
                <a:lnTo>
                  <a:pt x="536" y="70"/>
                </a:lnTo>
                <a:lnTo>
                  <a:pt x="533" y="61"/>
                </a:lnTo>
                <a:lnTo>
                  <a:pt x="528" y="53"/>
                </a:lnTo>
                <a:lnTo>
                  <a:pt x="522" y="46"/>
                </a:lnTo>
                <a:lnTo>
                  <a:pt x="514" y="39"/>
                </a:lnTo>
                <a:lnTo>
                  <a:pt x="507" y="34"/>
                </a:lnTo>
                <a:lnTo>
                  <a:pt x="497" y="28"/>
                </a:lnTo>
                <a:lnTo>
                  <a:pt x="488" y="26"/>
                </a:lnTo>
                <a:lnTo>
                  <a:pt x="478" y="24"/>
                </a:lnTo>
                <a:lnTo>
                  <a:pt x="468" y="24"/>
                </a:lnTo>
                <a:lnTo>
                  <a:pt x="458" y="25"/>
                </a:lnTo>
                <a:lnTo>
                  <a:pt x="449" y="27"/>
                </a:lnTo>
                <a:lnTo>
                  <a:pt x="440" y="29"/>
                </a:lnTo>
                <a:lnTo>
                  <a:pt x="431" y="34"/>
                </a:lnTo>
                <a:lnTo>
                  <a:pt x="424" y="39"/>
                </a:lnTo>
                <a:lnTo>
                  <a:pt x="418" y="31"/>
                </a:lnTo>
                <a:lnTo>
                  <a:pt x="412" y="24"/>
                </a:lnTo>
                <a:lnTo>
                  <a:pt x="405" y="17"/>
                </a:lnTo>
                <a:lnTo>
                  <a:pt x="397" y="11"/>
                </a:lnTo>
                <a:lnTo>
                  <a:pt x="388" y="7"/>
                </a:lnTo>
                <a:lnTo>
                  <a:pt x="380" y="4"/>
                </a:lnTo>
                <a:lnTo>
                  <a:pt x="370" y="2"/>
                </a:lnTo>
                <a:lnTo>
                  <a:pt x="360" y="0"/>
                </a:lnTo>
                <a:lnTo>
                  <a:pt x="350" y="2"/>
                </a:lnTo>
                <a:lnTo>
                  <a:pt x="340" y="4"/>
                </a:lnTo>
                <a:lnTo>
                  <a:pt x="331" y="7"/>
                </a:lnTo>
                <a:lnTo>
                  <a:pt x="322" y="11"/>
                </a:lnTo>
                <a:lnTo>
                  <a:pt x="314" y="17"/>
                </a:lnTo>
                <a:lnTo>
                  <a:pt x="307" y="24"/>
                </a:lnTo>
                <a:lnTo>
                  <a:pt x="301" y="31"/>
                </a:lnTo>
                <a:lnTo>
                  <a:pt x="296" y="39"/>
                </a:lnTo>
                <a:lnTo>
                  <a:pt x="288" y="34"/>
                </a:lnTo>
                <a:lnTo>
                  <a:pt x="279" y="29"/>
                </a:lnTo>
                <a:lnTo>
                  <a:pt x="270" y="27"/>
                </a:lnTo>
                <a:lnTo>
                  <a:pt x="260" y="25"/>
                </a:lnTo>
                <a:lnTo>
                  <a:pt x="251" y="24"/>
                </a:lnTo>
                <a:lnTo>
                  <a:pt x="242" y="24"/>
                </a:lnTo>
                <a:lnTo>
                  <a:pt x="232" y="26"/>
                </a:lnTo>
                <a:lnTo>
                  <a:pt x="222" y="28"/>
                </a:lnTo>
                <a:lnTo>
                  <a:pt x="213" y="34"/>
                </a:lnTo>
                <a:lnTo>
                  <a:pt x="205" y="39"/>
                </a:lnTo>
                <a:lnTo>
                  <a:pt x="197" y="46"/>
                </a:lnTo>
                <a:lnTo>
                  <a:pt x="192" y="52"/>
                </a:lnTo>
                <a:lnTo>
                  <a:pt x="186" y="61"/>
                </a:lnTo>
                <a:lnTo>
                  <a:pt x="182" y="69"/>
                </a:lnTo>
                <a:lnTo>
                  <a:pt x="180" y="79"/>
                </a:lnTo>
                <a:lnTo>
                  <a:pt x="177" y="89"/>
                </a:lnTo>
                <a:lnTo>
                  <a:pt x="168" y="87"/>
                </a:lnTo>
                <a:lnTo>
                  <a:pt x="156" y="85"/>
                </a:lnTo>
                <a:lnTo>
                  <a:pt x="149" y="87"/>
                </a:lnTo>
                <a:lnTo>
                  <a:pt x="142" y="88"/>
                </a:lnTo>
                <a:lnTo>
                  <a:pt x="135" y="89"/>
                </a:lnTo>
                <a:lnTo>
                  <a:pt x="129" y="91"/>
                </a:lnTo>
                <a:lnTo>
                  <a:pt x="122" y="94"/>
                </a:lnTo>
                <a:lnTo>
                  <a:pt x="117" y="98"/>
                </a:lnTo>
                <a:lnTo>
                  <a:pt x="111" y="102"/>
                </a:lnTo>
                <a:lnTo>
                  <a:pt x="106" y="106"/>
                </a:lnTo>
                <a:lnTo>
                  <a:pt x="99" y="114"/>
                </a:lnTo>
                <a:lnTo>
                  <a:pt x="94" y="122"/>
                </a:lnTo>
                <a:lnTo>
                  <a:pt x="89" y="131"/>
                </a:lnTo>
                <a:lnTo>
                  <a:pt x="86" y="141"/>
                </a:lnTo>
                <a:lnTo>
                  <a:pt x="85" y="151"/>
                </a:lnTo>
                <a:lnTo>
                  <a:pt x="85" y="161"/>
                </a:lnTo>
                <a:lnTo>
                  <a:pt x="85" y="169"/>
                </a:lnTo>
                <a:lnTo>
                  <a:pt x="87" y="179"/>
                </a:lnTo>
                <a:lnTo>
                  <a:pt x="78" y="180"/>
                </a:lnTo>
                <a:lnTo>
                  <a:pt x="68" y="184"/>
                </a:lnTo>
                <a:lnTo>
                  <a:pt x="59" y="188"/>
                </a:lnTo>
                <a:lnTo>
                  <a:pt x="52" y="193"/>
                </a:lnTo>
                <a:lnTo>
                  <a:pt x="44" y="199"/>
                </a:lnTo>
                <a:lnTo>
                  <a:pt x="37" y="207"/>
                </a:lnTo>
                <a:lnTo>
                  <a:pt x="32" y="215"/>
                </a:lnTo>
                <a:lnTo>
                  <a:pt x="27" y="223"/>
                </a:lnTo>
                <a:lnTo>
                  <a:pt x="24" y="233"/>
                </a:lnTo>
                <a:lnTo>
                  <a:pt x="23" y="243"/>
                </a:lnTo>
                <a:lnTo>
                  <a:pt x="22" y="252"/>
                </a:lnTo>
                <a:lnTo>
                  <a:pt x="23" y="262"/>
                </a:lnTo>
                <a:lnTo>
                  <a:pt x="25" y="271"/>
                </a:lnTo>
                <a:lnTo>
                  <a:pt x="28" y="280"/>
                </a:lnTo>
                <a:lnTo>
                  <a:pt x="33" y="289"/>
                </a:lnTo>
                <a:lnTo>
                  <a:pt x="38" y="296"/>
                </a:lnTo>
                <a:lnTo>
                  <a:pt x="31" y="302"/>
                </a:lnTo>
                <a:lnTo>
                  <a:pt x="23" y="308"/>
                </a:lnTo>
                <a:lnTo>
                  <a:pt x="16" y="315"/>
                </a:lnTo>
                <a:lnTo>
                  <a:pt x="11" y="323"/>
                </a:lnTo>
                <a:lnTo>
                  <a:pt x="6" y="332"/>
                </a:lnTo>
                <a:lnTo>
                  <a:pt x="3" y="341"/>
                </a:lnTo>
                <a:lnTo>
                  <a:pt x="1" y="350"/>
                </a:lnTo>
                <a:lnTo>
                  <a:pt x="0" y="360"/>
                </a:lnTo>
                <a:lnTo>
                  <a:pt x="1" y="370"/>
                </a:lnTo>
                <a:lnTo>
                  <a:pt x="3" y="380"/>
                </a:lnTo>
                <a:lnTo>
                  <a:pt x="6" y="389"/>
                </a:lnTo>
                <a:lnTo>
                  <a:pt x="11" y="398"/>
                </a:lnTo>
                <a:lnTo>
                  <a:pt x="16" y="406"/>
                </a:lnTo>
                <a:lnTo>
                  <a:pt x="23" y="413"/>
                </a:lnTo>
                <a:lnTo>
                  <a:pt x="31" y="420"/>
                </a:lnTo>
                <a:lnTo>
                  <a:pt x="38" y="424"/>
                </a:lnTo>
                <a:lnTo>
                  <a:pt x="33" y="433"/>
                </a:lnTo>
                <a:lnTo>
                  <a:pt x="28" y="441"/>
                </a:lnTo>
                <a:lnTo>
                  <a:pt x="25" y="450"/>
                </a:lnTo>
                <a:lnTo>
                  <a:pt x="23" y="460"/>
                </a:lnTo>
                <a:lnTo>
                  <a:pt x="22" y="470"/>
                </a:lnTo>
                <a:lnTo>
                  <a:pt x="23" y="479"/>
                </a:lnTo>
                <a:lnTo>
                  <a:pt x="24" y="488"/>
                </a:lnTo>
                <a:lnTo>
                  <a:pt x="27" y="498"/>
                </a:lnTo>
                <a:lnTo>
                  <a:pt x="32" y="507"/>
                </a:lnTo>
                <a:lnTo>
                  <a:pt x="37" y="515"/>
                </a:lnTo>
                <a:lnTo>
                  <a:pt x="44" y="523"/>
                </a:lnTo>
                <a:lnTo>
                  <a:pt x="52" y="528"/>
                </a:lnTo>
                <a:lnTo>
                  <a:pt x="59" y="534"/>
                </a:lnTo>
                <a:lnTo>
                  <a:pt x="68" y="538"/>
                </a:lnTo>
                <a:lnTo>
                  <a:pt x="78" y="540"/>
                </a:lnTo>
                <a:lnTo>
                  <a:pt x="87" y="543"/>
                </a:lnTo>
                <a:lnTo>
                  <a:pt x="85" y="551"/>
                </a:lnTo>
                <a:lnTo>
                  <a:pt x="85" y="561"/>
                </a:lnTo>
                <a:lnTo>
                  <a:pt x="85" y="571"/>
                </a:lnTo>
                <a:lnTo>
                  <a:pt x="86" y="580"/>
                </a:lnTo>
                <a:lnTo>
                  <a:pt x="89" y="590"/>
                </a:lnTo>
                <a:lnTo>
                  <a:pt x="94" y="599"/>
                </a:lnTo>
                <a:lnTo>
                  <a:pt x="99" y="608"/>
                </a:lnTo>
                <a:lnTo>
                  <a:pt x="106" y="615"/>
                </a:lnTo>
                <a:lnTo>
                  <a:pt x="111" y="620"/>
                </a:lnTo>
                <a:lnTo>
                  <a:pt x="117" y="624"/>
                </a:lnTo>
                <a:lnTo>
                  <a:pt x="122" y="628"/>
                </a:lnTo>
                <a:lnTo>
                  <a:pt x="129" y="631"/>
                </a:lnTo>
                <a:lnTo>
                  <a:pt x="135" y="633"/>
                </a:lnTo>
                <a:lnTo>
                  <a:pt x="142" y="634"/>
                </a:lnTo>
                <a:lnTo>
                  <a:pt x="149" y="635"/>
                </a:lnTo>
                <a:lnTo>
                  <a:pt x="156" y="635"/>
                </a:lnTo>
                <a:lnTo>
                  <a:pt x="168" y="635"/>
                </a:lnTo>
                <a:lnTo>
                  <a:pt x="177" y="633"/>
                </a:lnTo>
                <a:lnTo>
                  <a:pt x="180" y="643"/>
                </a:lnTo>
                <a:lnTo>
                  <a:pt x="182" y="652"/>
                </a:lnTo>
                <a:lnTo>
                  <a:pt x="186" y="661"/>
                </a:lnTo>
                <a:lnTo>
                  <a:pt x="192" y="668"/>
                </a:lnTo>
                <a:lnTo>
                  <a:pt x="197" y="676"/>
                </a:lnTo>
                <a:lnTo>
                  <a:pt x="205" y="683"/>
                </a:lnTo>
                <a:lnTo>
                  <a:pt x="213" y="688"/>
                </a:lnTo>
                <a:lnTo>
                  <a:pt x="222" y="693"/>
                </a:lnTo>
                <a:lnTo>
                  <a:pt x="232" y="696"/>
                </a:lnTo>
                <a:lnTo>
                  <a:pt x="242" y="698"/>
                </a:lnTo>
                <a:lnTo>
                  <a:pt x="251" y="698"/>
                </a:lnTo>
                <a:lnTo>
                  <a:pt x="260" y="697"/>
                </a:lnTo>
                <a:lnTo>
                  <a:pt x="270" y="695"/>
                </a:lnTo>
                <a:lnTo>
                  <a:pt x="279" y="692"/>
                </a:lnTo>
                <a:lnTo>
                  <a:pt x="288" y="687"/>
                </a:lnTo>
                <a:lnTo>
                  <a:pt x="296" y="682"/>
                </a:lnTo>
                <a:lnTo>
                  <a:pt x="301" y="689"/>
                </a:lnTo>
                <a:lnTo>
                  <a:pt x="307" y="697"/>
                </a:lnTo>
                <a:lnTo>
                  <a:pt x="314" y="704"/>
                </a:lnTo>
                <a:lnTo>
                  <a:pt x="322" y="709"/>
                </a:lnTo>
                <a:lnTo>
                  <a:pt x="331" y="714"/>
                </a:lnTo>
                <a:lnTo>
                  <a:pt x="340" y="717"/>
                </a:lnTo>
                <a:lnTo>
                  <a:pt x="350" y="719"/>
                </a:lnTo>
                <a:lnTo>
                  <a:pt x="360" y="719"/>
                </a:lnTo>
                <a:lnTo>
                  <a:pt x="370" y="719"/>
                </a:lnTo>
                <a:lnTo>
                  <a:pt x="380" y="717"/>
                </a:lnTo>
                <a:lnTo>
                  <a:pt x="388" y="714"/>
                </a:lnTo>
                <a:lnTo>
                  <a:pt x="397" y="709"/>
                </a:lnTo>
                <a:lnTo>
                  <a:pt x="405" y="704"/>
                </a:lnTo>
                <a:lnTo>
                  <a:pt x="412" y="697"/>
                </a:lnTo>
                <a:lnTo>
                  <a:pt x="418" y="689"/>
                </a:lnTo>
                <a:lnTo>
                  <a:pt x="424" y="682"/>
                </a:lnTo>
                <a:lnTo>
                  <a:pt x="431" y="687"/>
                </a:lnTo>
                <a:lnTo>
                  <a:pt x="440" y="692"/>
                </a:lnTo>
                <a:lnTo>
                  <a:pt x="449" y="695"/>
                </a:lnTo>
                <a:lnTo>
                  <a:pt x="458" y="697"/>
                </a:lnTo>
                <a:lnTo>
                  <a:pt x="468" y="698"/>
                </a:lnTo>
                <a:lnTo>
                  <a:pt x="478" y="698"/>
                </a:lnTo>
                <a:lnTo>
                  <a:pt x="488" y="696"/>
                </a:lnTo>
                <a:lnTo>
                  <a:pt x="497" y="693"/>
                </a:lnTo>
                <a:lnTo>
                  <a:pt x="507" y="688"/>
                </a:lnTo>
                <a:lnTo>
                  <a:pt x="514" y="683"/>
                </a:lnTo>
                <a:lnTo>
                  <a:pt x="522" y="676"/>
                </a:lnTo>
                <a:lnTo>
                  <a:pt x="528" y="668"/>
                </a:lnTo>
                <a:lnTo>
                  <a:pt x="533" y="661"/>
                </a:lnTo>
                <a:lnTo>
                  <a:pt x="536" y="652"/>
                </a:lnTo>
                <a:lnTo>
                  <a:pt x="540" y="643"/>
                </a:lnTo>
                <a:lnTo>
                  <a:pt x="541" y="633"/>
                </a:lnTo>
                <a:lnTo>
                  <a:pt x="552" y="635"/>
                </a:lnTo>
                <a:lnTo>
                  <a:pt x="563" y="635"/>
                </a:lnTo>
                <a:lnTo>
                  <a:pt x="569" y="635"/>
                </a:lnTo>
                <a:lnTo>
                  <a:pt x="577" y="634"/>
                </a:lnTo>
                <a:lnTo>
                  <a:pt x="584" y="633"/>
                </a:lnTo>
                <a:lnTo>
                  <a:pt x="590" y="631"/>
                </a:lnTo>
                <a:lnTo>
                  <a:pt x="597" y="628"/>
                </a:lnTo>
                <a:lnTo>
                  <a:pt x="603" y="624"/>
                </a:lnTo>
                <a:lnTo>
                  <a:pt x="608" y="620"/>
                </a:lnTo>
                <a:lnTo>
                  <a:pt x="614" y="615"/>
                </a:lnTo>
                <a:lnTo>
                  <a:pt x="620" y="608"/>
                </a:lnTo>
                <a:lnTo>
                  <a:pt x="626" y="599"/>
                </a:lnTo>
                <a:lnTo>
                  <a:pt x="630" y="590"/>
                </a:lnTo>
                <a:lnTo>
                  <a:pt x="632" y="580"/>
                </a:lnTo>
                <a:lnTo>
                  <a:pt x="635" y="571"/>
                </a:lnTo>
                <a:lnTo>
                  <a:pt x="635" y="561"/>
                </a:lnTo>
                <a:lnTo>
                  <a:pt x="634" y="551"/>
                </a:lnTo>
                <a:lnTo>
                  <a:pt x="631" y="543"/>
                </a:lnTo>
                <a:lnTo>
                  <a:pt x="641" y="540"/>
                </a:lnTo>
                <a:lnTo>
                  <a:pt x="651" y="538"/>
                </a:lnTo>
                <a:lnTo>
                  <a:pt x="660" y="534"/>
                </a:lnTo>
                <a:lnTo>
                  <a:pt x="668" y="528"/>
                </a:lnTo>
                <a:lnTo>
                  <a:pt x="675" y="523"/>
                </a:lnTo>
                <a:lnTo>
                  <a:pt x="682" y="515"/>
                </a:lnTo>
                <a:lnTo>
                  <a:pt x="688" y="507"/>
                </a:lnTo>
                <a:lnTo>
                  <a:pt x="692" y="498"/>
                </a:lnTo>
                <a:lnTo>
                  <a:pt x="694" y="488"/>
                </a:lnTo>
                <a:lnTo>
                  <a:pt x="696" y="479"/>
                </a:lnTo>
                <a:lnTo>
                  <a:pt x="698" y="470"/>
                </a:lnTo>
                <a:lnTo>
                  <a:pt x="696" y="460"/>
                </a:lnTo>
                <a:lnTo>
                  <a:pt x="694" y="450"/>
                </a:lnTo>
                <a:lnTo>
                  <a:pt x="691" y="441"/>
                </a:lnTo>
                <a:lnTo>
                  <a:pt x="687" y="433"/>
                </a:lnTo>
                <a:lnTo>
                  <a:pt x="681" y="424"/>
                </a:lnTo>
                <a:lnTo>
                  <a:pt x="689" y="420"/>
                </a:lnTo>
                <a:lnTo>
                  <a:pt x="696" y="413"/>
                </a:lnTo>
                <a:lnTo>
                  <a:pt x="703" y="406"/>
                </a:lnTo>
                <a:lnTo>
                  <a:pt x="709" y="398"/>
                </a:lnTo>
                <a:lnTo>
                  <a:pt x="713" y="389"/>
                </a:lnTo>
                <a:lnTo>
                  <a:pt x="716" y="380"/>
                </a:lnTo>
                <a:lnTo>
                  <a:pt x="719" y="370"/>
                </a:lnTo>
                <a:lnTo>
                  <a:pt x="719" y="360"/>
                </a:ln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850" descr="Icon of lightning. ">
            <a:extLst>
              <a:ext uri="{FF2B5EF4-FFF2-40B4-BE49-F238E27FC236}">
                <a16:creationId xmlns:a16="http://schemas.microsoft.com/office/drawing/2014/main" id="{4F438411-AB3F-41D1-B7B0-3BD67465A272}"/>
              </a:ext>
            </a:extLst>
          </p:cNvPr>
          <p:cNvSpPr>
            <a:spLocks/>
          </p:cNvSpPr>
          <p:nvPr/>
        </p:nvSpPr>
        <p:spPr bwMode="auto">
          <a:xfrm>
            <a:off x="4904481" y="4108092"/>
            <a:ext cx="268346" cy="380334"/>
          </a:xfrm>
          <a:custGeom>
            <a:avLst/>
            <a:gdLst>
              <a:gd name="T0" fmla="*/ 635 w 636"/>
              <a:gd name="T1" fmla="*/ 369 h 901"/>
              <a:gd name="T2" fmla="*/ 632 w 636"/>
              <a:gd name="T3" fmla="*/ 365 h 901"/>
              <a:gd name="T4" fmla="*/ 629 w 636"/>
              <a:gd name="T5" fmla="*/ 362 h 901"/>
              <a:gd name="T6" fmla="*/ 625 w 636"/>
              <a:gd name="T7" fmla="*/ 360 h 901"/>
              <a:gd name="T8" fmla="*/ 621 w 636"/>
              <a:gd name="T9" fmla="*/ 360 h 901"/>
              <a:gd name="T10" fmla="*/ 337 w 636"/>
              <a:gd name="T11" fmla="*/ 360 h 901"/>
              <a:gd name="T12" fmla="*/ 409 w 636"/>
              <a:gd name="T13" fmla="*/ 17 h 901"/>
              <a:gd name="T14" fmla="*/ 409 w 636"/>
              <a:gd name="T15" fmla="*/ 13 h 901"/>
              <a:gd name="T16" fmla="*/ 408 w 636"/>
              <a:gd name="T17" fmla="*/ 7 h 901"/>
              <a:gd name="T18" fmla="*/ 405 w 636"/>
              <a:gd name="T19" fmla="*/ 3 h 901"/>
              <a:gd name="T20" fmla="*/ 400 w 636"/>
              <a:gd name="T21" fmla="*/ 1 h 901"/>
              <a:gd name="T22" fmla="*/ 395 w 636"/>
              <a:gd name="T23" fmla="*/ 0 h 901"/>
              <a:gd name="T24" fmla="*/ 390 w 636"/>
              <a:gd name="T25" fmla="*/ 0 h 901"/>
              <a:gd name="T26" fmla="*/ 385 w 636"/>
              <a:gd name="T27" fmla="*/ 2 h 901"/>
              <a:gd name="T28" fmla="*/ 382 w 636"/>
              <a:gd name="T29" fmla="*/ 6 h 901"/>
              <a:gd name="T30" fmla="*/ 2 w 636"/>
              <a:gd name="T31" fmla="*/ 547 h 901"/>
              <a:gd name="T32" fmla="*/ 1 w 636"/>
              <a:gd name="T33" fmla="*/ 550 h 901"/>
              <a:gd name="T34" fmla="*/ 0 w 636"/>
              <a:gd name="T35" fmla="*/ 554 h 901"/>
              <a:gd name="T36" fmla="*/ 0 w 636"/>
              <a:gd name="T37" fmla="*/ 559 h 901"/>
              <a:gd name="T38" fmla="*/ 1 w 636"/>
              <a:gd name="T39" fmla="*/ 562 h 901"/>
              <a:gd name="T40" fmla="*/ 4 w 636"/>
              <a:gd name="T41" fmla="*/ 566 h 901"/>
              <a:gd name="T42" fmla="*/ 8 w 636"/>
              <a:gd name="T43" fmla="*/ 568 h 901"/>
              <a:gd name="T44" fmla="*/ 11 w 636"/>
              <a:gd name="T45" fmla="*/ 569 h 901"/>
              <a:gd name="T46" fmla="*/ 15 w 636"/>
              <a:gd name="T47" fmla="*/ 570 h 901"/>
              <a:gd name="T48" fmla="*/ 299 w 636"/>
              <a:gd name="T49" fmla="*/ 570 h 901"/>
              <a:gd name="T50" fmla="*/ 228 w 636"/>
              <a:gd name="T51" fmla="*/ 882 h 901"/>
              <a:gd name="T52" fmla="*/ 228 w 636"/>
              <a:gd name="T53" fmla="*/ 888 h 901"/>
              <a:gd name="T54" fmla="*/ 229 w 636"/>
              <a:gd name="T55" fmla="*/ 892 h 901"/>
              <a:gd name="T56" fmla="*/ 232 w 636"/>
              <a:gd name="T57" fmla="*/ 896 h 901"/>
              <a:gd name="T58" fmla="*/ 236 w 636"/>
              <a:gd name="T59" fmla="*/ 900 h 901"/>
              <a:gd name="T60" fmla="*/ 239 w 636"/>
              <a:gd name="T61" fmla="*/ 901 h 901"/>
              <a:gd name="T62" fmla="*/ 243 w 636"/>
              <a:gd name="T63" fmla="*/ 901 h 901"/>
              <a:gd name="T64" fmla="*/ 246 w 636"/>
              <a:gd name="T65" fmla="*/ 901 h 901"/>
              <a:gd name="T66" fmla="*/ 249 w 636"/>
              <a:gd name="T67" fmla="*/ 900 h 901"/>
              <a:gd name="T68" fmla="*/ 252 w 636"/>
              <a:gd name="T69" fmla="*/ 897 h 901"/>
              <a:gd name="T70" fmla="*/ 254 w 636"/>
              <a:gd name="T71" fmla="*/ 895 h 901"/>
              <a:gd name="T72" fmla="*/ 633 w 636"/>
              <a:gd name="T73" fmla="*/ 384 h 901"/>
              <a:gd name="T74" fmla="*/ 635 w 636"/>
              <a:gd name="T75" fmla="*/ 381 h 901"/>
              <a:gd name="T76" fmla="*/ 636 w 636"/>
              <a:gd name="T77" fmla="*/ 376 h 901"/>
              <a:gd name="T78" fmla="*/ 636 w 636"/>
              <a:gd name="T79" fmla="*/ 372 h 901"/>
              <a:gd name="T80" fmla="*/ 635 w 636"/>
              <a:gd name="T81" fmla="*/ 36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6" h="901">
                <a:moveTo>
                  <a:pt x="635" y="369"/>
                </a:moveTo>
                <a:lnTo>
                  <a:pt x="632" y="365"/>
                </a:lnTo>
                <a:lnTo>
                  <a:pt x="629" y="362"/>
                </a:lnTo>
                <a:lnTo>
                  <a:pt x="625" y="360"/>
                </a:lnTo>
                <a:lnTo>
                  <a:pt x="621" y="360"/>
                </a:lnTo>
                <a:lnTo>
                  <a:pt x="337" y="360"/>
                </a:lnTo>
                <a:lnTo>
                  <a:pt x="409" y="17"/>
                </a:lnTo>
                <a:lnTo>
                  <a:pt x="409" y="13"/>
                </a:lnTo>
                <a:lnTo>
                  <a:pt x="408" y="7"/>
                </a:lnTo>
                <a:lnTo>
                  <a:pt x="405" y="3"/>
                </a:lnTo>
                <a:lnTo>
                  <a:pt x="400" y="1"/>
                </a:lnTo>
                <a:lnTo>
                  <a:pt x="395" y="0"/>
                </a:lnTo>
                <a:lnTo>
                  <a:pt x="390" y="0"/>
                </a:lnTo>
                <a:lnTo>
                  <a:pt x="385" y="2"/>
                </a:lnTo>
                <a:lnTo>
                  <a:pt x="382" y="6"/>
                </a:lnTo>
                <a:lnTo>
                  <a:pt x="2" y="547"/>
                </a:lnTo>
                <a:lnTo>
                  <a:pt x="1" y="550"/>
                </a:lnTo>
                <a:lnTo>
                  <a:pt x="0" y="554"/>
                </a:lnTo>
                <a:lnTo>
                  <a:pt x="0" y="559"/>
                </a:lnTo>
                <a:lnTo>
                  <a:pt x="1" y="562"/>
                </a:lnTo>
                <a:lnTo>
                  <a:pt x="4" y="566"/>
                </a:lnTo>
                <a:lnTo>
                  <a:pt x="8" y="568"/>
                </a:lnTo>
                <a:lnTo>
                  <a:pt x="11" y="569"/>
                </a:lnTo>
                <a:lnTo>
                  <a:pt x="15" y="570"/>
                </a:lnTo>
                <a:lnTo>
                  <a:pt x="299" y="570"/>
                </a:lnTo>
                <a:lnTo>
                  <a:pt x="228" y="882"/>
                </a:lnTo>
                <a:lnTo>
                  <a:pt x="228" y="888"/>
                </a:lnTo>
                <a:lnTo>
                  <a:pt x="229" y="892"/>
                </a:lnTo>
                <a:lnTo>
                  <a:pt x="232" y="896"/>
                </a:lnTo>
                <a:lnTo>
                  <a:pt x="236" y="900"/>
                </a:lnTo>
                <a:lnTo>
                  <a:pt x="239" y="901"/>
                </a:lnTo>
                <a:lnTo>
                  <a:pt x="243" y="901"/>
                </a:lnTo>
                <a:lnTo>
                  <a:pt x="246" y="901"/>
                </a:lnTo>
                <a:lnTo>
                  <a:pt x="249" y="900"/>
                </a:lnTo>
                <a:lnTo>
                  <a:pt x="252" y="897"/>
                </a:lnTo>
                <a:lnTo>
                  <a:pt x="254" y="895"/>
                </a:lnTo>
                <a:lnTo>
                  <a:pt x="633" y="384"/>
                </a:lnTo>
                <a:lnTo>
                  <a:pt x="635" y="381"/>
                </a:lnTo>
                <a:lnTo>
                  <a:pt x="636" y="376"/>
                </a:lnTo>
                <a:lnTo>
                  <a:pt x="636" y="372"/>
                </a:lnTo>
                <a:lnTo>
                  <a:pt x="635" y="369"/>
                </a:lnTo>
                <a:close/>
              </a:path>
            </a:pathLst>
          </a:custGeom>
          <a:solidFill>
            <a:schemeClr val="accent4">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2" name="Freeform 3886" descr="Icon of magnifying glass to represent search. ">
            <a:extLst>
              <a:ext uri="{FF2B5EF4-FFF2-40B4-BE49-F238E27FC236}">
                <a16:creationId xmlns:a16="http://schemas.microsoft.com/office/drawing/2014/main" id="{EC8E95A8-22FE-44FA-B5A6-2AA2D47A5BB3}"/>
              </a:ext>
            </a:extLst>
          </p:cNvPr>
          <p:cNvSpPr>
            <a:spLocks noEditPoints="1"/>
          </p:cNvSpPr>
          <p:nvPr/>
        </p:nvSpPr>
        <p:spPr bwMode="auto">
          <a:xfrm>
            <a:off x="6257227" y="4108092"/>
            <a:ext cx="382447" cy="380334"/>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73" name="Group 72" descr="Icon of computer monitors. ">
            <a:extLst>
              <a:ext uri="{FF2B5EF4-FFF2-40B4-BE49-F238E27FC236}">
                <a16:creationId xmlns:a16="http://schemas.microsoft.com/office/drawing/2014/main" id="{6C60D8E2-BC37-4164-84A8-5B32D836BEC3}"/>
              </a:ext>
            </a:extLst>
          </p:cNvPr>
          <p:cNvGrpSpPr/>
          <p:nvPr/>
        </p:nvGrpSpPr>
        <p:grpSpPr>
          <a:xfrm>
            <a:off x="7667022" y="4107036"/>
            <a:ext cx="382447" cy="382446"/>
            <a:chOff x="879475" y="5100638"/>
            <a:chExt cx="287338" cy="287337"/>
          </a:xfrm>
          <a:solidFill>
            <a:schemeClr val="accent4">
              <a:lumMod val="75000"/>
            </a:schemeClr>
          </a:solidFill>
        </p:grpSpPr>
        <p:sp>
          <p:nvSpPr>
            <p:cNvPr id="74" name="Freeform 1636">
              <a:extLst>
                <a:ext uri="{FF2B5EF4-FFF2-40B4-BE49-F238E27FC236}">
                  <a16:creationId xmlns:a16="http://schemas.microsoft.com/office/drawing/2014/main" id="{69FF00E7-041A-4CE9-A6E6-F43110659DE0}"/>
                </a:ext>
              </a:extLst>
            </p:cNvPr>
            <p:cNvSpPr>
              <a:spLocks/>
            </p:cNvSpPr>
            <p:nvPr/>
          </p:nvSpPr>
          <p:spPr bwMode="auto">
            <a:xfrm>
              <a:off x="908050" y="5233988"/>
              <a:ext cx="38100" cy="9525"/>
            </a:xfrm>
            <a:custGeom>
              <a:avLst/>
              <a:gdLst>
                <a:gd name="T0" fmla="*/ 105 w 121"/>
                <a:gd name="T1" fmla="*/ 0 h 30"/>
                <a:gd name="T2" fmla="*/ 15 w 121"/>
                <a:gd name="T3" fmla="*/ 0 h 30"/>
                <a:gd name="T4" fmla="*/ 13 w 121"/>
                <a:gd name="T5" fmla="*/ 0 h 30"/>
                <a:gd name="T6" fmla="*/ 9 w 121"/>
                <a:gd name="T7" fmla="*/ 1 h 30"/>
                <a:gd name="T8" fmla="*/ 7 w 121"/>
                <a:gd name="T9" fmla="*/ 2 h 30"/>
                <a:gd name="T10" fmla="*/ 5 w 121"/>
                <a:gd name="T11" fmla="*/ 4 h 30"/>
                <a:gd name="T12" fmla="*/ 3 w 121"/>
                <a:gd name="T13" fmla="*/ 6 h 30"/>
                <a:gd name="T14" fmla="*/ 2 w 121"/>
                <a:gd name="T15" fmla="*/ 9 h 30"/>
                <a:gd name="T16" fmla="*/ 0 w 121"/>
                <a:gd name="T17" fmla="*/ 12 h 30"/>
                <a:gd name="T18" fmla="*/ 0 w 121"/>
                <a:gd name="T19" fmla="*/ 14 h 30"/>
                <a:gd name="T20" fmla="*/ 0 w 121"/>
                <a:gd name="T21" fmla="*/ 17 h 30"/>
                <a:gd name="T22" fmla="*/ 2 w 121"/>
                <a:gd name="T23" fmla="*/ 21 h 30"/>
                <a:gd name="T24" fmla="*/ 3 w 121"/>
                <a:gd name="T25" fmla="*/ 23 h 30"/>
                <a:gd name="T26" fmla="*/ 5 w 121"/>
                <a:gd name="T27" fmla="*/ 25 h 30"/>
                <a:gd name="T28" fmla="*/ 7 w 121"/>
                <a:gd name="T29" fmla="*/ 27 h 30"/>
                <a:gd name="T30" fmla="*/ 9 w 121"/>
                <a:gd name="T31" fmla="*/ 29 h 30"/>
                <a:gd name="T32" fmla="*/ 13 w 121"/>
                <a:gd name="T33" fmla="*/ 30 h 30"/>
                <a:gd name="T34" fmla="*/ 15 w 121"/>
                <a:gd name="T35" fmla="*/ 30 h 30"/>
                <a:gd name="T36" fmla="*/ 105 w 121"/>
                <a:gd name="T37" fmla="*/ 30 h 30"/>
                <a:gd name="T38" fmla="*/ 109 w 121"/>
                <a:gd name="T39" fmla="*/ 30 h 30"/>
                <a:gd name="T40" fmla="*/ 111 w 121"/>
                <a:gd name="T41" fmla="*/ 29 h 30"/>
                <a:gd name="T42" fmla="*/ 114 w 121"/>
                <a:gd name="T43" fmla="*/ 27 h 30"/>
                <a:gd name="T44" fmla="*/ 117 w 121"/>
                <a:gd name="T45" fmla="*/ 25 h 30"/>
                <a:gd name="T46" fmla="*/ 118 w 121"/>
                <a:gd name="T47" fmla="*/ 23 h 30"/>
                <a:gd name="T48" fmla="*/ 120 w 121"/>
                <a:gd name="T49" fmla="*/ 21 h 30"/>
                <a:gd name="T50" fmla="*/ 121 w 121"/>
                <a:gd name="T51" fmla="*/ 17 h 30"/>
                <a:gd name="T52" fmla="*/ 121 w 121"/>
                <a:gd name="T53" fmla="*/ 14 h 30"/>
                <a:gd name="T54" fmla="*/ 121 w 121"/>
                <a:gd name="T55" fmla="*/ 12 h 30"/>
                <a:gd name="T56" fmla="*/ 120 w 121"/>
                <a:gd name="T57" fmla="*/ 9 h 30"/>
                <a:gd name="T58" fmla="*/ 118 w 121"/>
                <a:gd name="T59" fmla="*/ 6 h 30"/>
                <a:gd name="T60" fmla="*/ 117 w 121"/>
                <a:gd name="T61" fmla="*/ 4 h 30"/>
                <a:gd name="T62" fmla="*/ 114 w 121"/>
                <a:gd name="T63" fmla="*/ 2 h 30"/>
                <a:gd name="T64" fmla="*/ 111 w 121"/>
                <a:gd name="T65" fmla="*/ 1 h 30"/>
                <a:gd name="T66" fmla="*/ 109 w 121"/>
                <a:gd name="T67" fmla="*/ 0 h 30"/>
                <a:gd name="T68" fmla="*/ 105 w 12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30">
                  <a:moveTo>
                    <a:pt x="105" y="0"/>
                  </a:moveTo>
                  <a:lnTo>
                    <a:pt x="15" y="0"/>
                  </a:lnTo>
                  <a:lnTo>
                    <a:pt x="13" y="0"/>
                  </a:lnTo>
                  <a:lnTo>
                    <a:pt x="9" y="1"/>
                  </a:lnTo>
                  <a:lnTo>
                    <a:pt x="7" y="2"/>
                  </a:lnTo>
                  <a:lnTo>
                    <a:pt x="5" y="4"/>
                  </a:lnTo>
                  <a:lnTo>
                    <a:pt x="3" y="6"/>
                  </a:lnTo>
                  <a:lnTo>
                    <a:pt x="2" y="9"/>
                  </a:lnTo>
                  <a:lnTo>
                    <a:pt x="0" y="12"/>
                  </a:lnTo>
                  <a:lnTo>
                    <a:pt x="0" y="14"/>
                  </a:lnTo>
                  <a:lnTo>
                    <a:pt x="0" y="17"/>
                  </a:lnTo>
                  <a:lnTo>
                    <a:pt x="2" y="21"/>
                  </a:lnTo>
                  <a:lnTo>
                    <a:pt x="3" y="23"/>
                  </a:lnTo>
                  <a:lnTo>
                    <a:pt x="5" y="25"/>
                  </a:lnTo>
                  <a:lnTo>
                    <a:pt x="7" y="27"/>
                  </a:lnTo>
                  <a:lnTo>
                    <a:pt x="9" y="29"/>
                  </a:lnTo>
                  <a:lnTo>
                    <a:pt x="13" y="30"/>
                  </a:lnTo>
                  <a:lnTo>
                    <a:pt x="15" y="30"/>
                  </a:lnTo>
                  <a:lnTo>
                    <a:pt x="105" y="30"/>
                  </a:lnTo>
                  <a:lnTo>
                    <a:pt x="109" y="30"/>
                  </a:lnTo>
                  <a:lnTo>
                    <a:pt x="111" y="29"/>
                  </a:lnTo>
                  <a:lnTo>
                    <a:pt x="114" y="27"/>
                  </a:lnTo>
                  <a:lnTo>
                    <a:pt x="117" y="25"/>
                  </a:lnTo>
                  <a:lnTo>
                    <a:pt x="118" y="23"/>
                  </a:lnTo>
                  <a:lnTo>
                    <a:pt x="120" y="21"/>
                  </a:lnTo>
                  <a:lnTo>
                    <a:pt x="121" y="17"/>
                  </a:lnTo>
                  <a:lnTo>
                    <a:pt x="121" y="14"/>
                  </a:lnTo>
                  <a:lnTo>
                    <a:pt x="121" y="12"/>
                  </a:lnTo>
                  <a:lnTo>
                    <a:pt x="120" y="9"/>
                  </a:lnTo>
                  <a:lnTo>
                    <a:pt x="118" y="6"/>
                  </a:lnTo>
                  <a:lnTo>
                    <a:pt x="117" y="4"/>
                  </a:lnTo>
                  <a:lnTo>
                    <a:pt x="114" y="2"/>
                  </a:lnTo>
                  <a:lnTo>
                    <a:pt x="111" y="1"/>
                  </a:lnTo>
                  <a:lnTo>
                    <a:pt x="109" y="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1637">
              <a:extLst>
                <a:ext uri="{FF2B5EF4-FFF2-40B4-BE49-F238E27FC236}">
                  <a16:creationId xmlns:a16="http://schemas.microsoft.com/office/drawing/2014/main" id="{81654380-670A-482D-81FB-A4FFEA61023A}"/>
                </a:ext>
              </a:extLst>
            </p:cNvPr>
            <p:cNvSpPr>
              <a:spLocks/>
            </p:cNvSpPr>
            <p:nvPr/>
          </p:nvSpPr>
          <p:spPr bwMode="auto">
            <a:xfrm>
              <a:off x="879475" y="5100638"/>
              <a:ext cx="153988" cy="85725"/>
            </a:xfrm>
            <a:custGeom>
              <a:avLst/>
              <a:gdLst>
                <a:gd name="T0" fmla="*/ 482 w 482"/>
                <a:gd name="T1" fmla="*/ 60 h 271"/>
                <a:gd name="T2" fmla="*/ 482 w 482"/>
                <a:gd name="T3" fmla="*/ 54 h 271"/>
                <a:gd name="T4" fmla="*/ 481 w 482"/>
                <a:gd name="T5" fmla="*/ 48 h 271"/>
                <a:gd name="T6" fmla="*/ 480 w 482"/>
                <a:gd name="T7" fmla="*/ 42 h 271"/>
                <a:gd name="T8" fmla="*/ 478 w 482"/>
                <a:gd name="T9" fmla="*/ 37 h 271"/>
                <a:gd name="T10" fmla="*/ 475 w 482"/>
                <a:gd name="T11" fmla="*/ 31 h 271"/>
                <a:gd name="T12" fmla="*/ 472 w 482"/>
                <a:gd name="T13" fmla="*/ 27 h 271"/>
                <a:gd name="T14" fmla="*/ 469 w 482"/>
                <a:gd name="T15" fmla="*/ 22 h 271"/>
                <a:gd name="T16" fmla="*/ 464 w 482"/>
                <a:gd name="T17" fmla="*/ 18 h 271"/>
                <a:gd name="T18" fmla="*/ 460 w 482"/>
                <a:gd name="T19" fmla="*/ 13 h 271"/>
                <a:gd name="T20" fmla="*/ 455 w 482"/>
                <a:gd name="T21" fmla="*/ 10 h 271"/>
                <a:gd name="T22" fmla="*/ 451 w 482"/>
                <a:gd name="T23" fmla="*/ 7 h 271"/>
                <a:gd name="T24" fmla="*/ 445 w 482"/>
                <a:gd name="T25" fmla="*/ 5 h 271"/>
                <a:gd name="T26" fmla="*/ 440 w 482"/>
                <a:gd name="T27" fmla="*/ 2 h 271"/>
                <a:gd name="T28" fmla="*/ 434 w 482"/>
                <a:gd name="T29" fmla="*/ 1 h 271"/>
                <a:gd name="T30" fmla="*/ 428 w 482"/>
                <a:gd name="T31" fmla="*/ 0 h 271"/>
                <a:gd name="T32" fmla="*/ 422 w 482"/>
                <a:gd name="T33" fmla="*/ 0 h 271"/>
                <a:gd name="T34" fmla="*/ 59 w 482"/>
                <a:gd name="T35" fmla="*/ 0 h 271"/>
                <a:gd name="T36" fmla="*/ 54 w 482"/>
                <a:gd name="T37" fmla="*/ 0 h 271"/>
                <a:gd name="T38" fmla="*/ 47 w 482"/>
                <a:gd name="T39" fmla="*/ 1 h 271"/>
                <a:gd name="T40" fmla="*/ 42 w 482"/>
                <a:gd name="T41" fmla="*/ 2 h 271"/>
                <a:gd name="T42" fmla="*/ 36 w 482"/>
                <a:gd name="T43" fmla="*/ 5 h 271"/>
                <a:gd name="T44" fmla="*/ 31 w 482"/>
                <a:gd name="T45" fmla="*/ 7 h 271"/>
                <a:gd name="T46" fmla="*/ 26 w 482"/>
                <a:gd name="T47" fmla="*/ 10 h 271"/>
                <a:gd name="T48" fmla="*/ 22 w 482"/>
                <a:gd name="T49" fmla="*/ 13 h 271"/>
                <a:gd name="T50" fmla="*/ 17 w 482"/>
                <a:gd name="T51" fmla="*/ 18 h 271"/>
                <a:gd name="T52" fmla="*/ 13 w 482"/>
                <a:gd name="T53" fmla="*/ 22 h 271"/>
                <a:gd name="T54" fmla="*/ 10 w 482"/>
                <a:gd name="T55" fmla="*/ 27 h 271"/>
                <a:gd name="T56" fmla="*/ 6 w 482"/>
                <a:gd name="T57" fmla="*/ 31 h 271"/>
                <a:gd name="T58" fmla="*/ 4 w 482"/>
                <a:gd name="T59" fmla="*/ 37 h 271"/>
                <a:gd name="T60" fmla="*/ 2 w 482"/>
                <a:gd name="T61" fmla="*/ 42 h 271"/>
                <a:gd name="T62" fmla="*/ 1 w 482"/>
                <a:gd name="T63" fmla="*/ 48 h 271"/>
                <a:gd name="T64" fmla="*/ 0 w 482"/>
                <a:gd name="T65" fmla="*/ 54 h 271"/>
                <a:gd name="T66" fmla="*/ 0 w 482"/>
                <a:gd name="T67" fmla="*/ 60 h 271"/>
                <a:gd name="T68" fmla="*/ 0 w 482"/>
                <a:gd name="T69" fmla="*/ 271 h 271"/>
                <a:gd name="T70" fmla="*/ 482 w 482"/>
                <a:gd name="T71" fmla="*/ 271 h 271"/>
                <a:gd name="T72" fmla="*/ 482 w 482"/>
                <a:gd name="T73" fmla="*/ 6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2" h="271">
                  <a:moveTo>
                    <a:pt x="482" y="60"/>
                  </a:moveTo>
                  <a:lnTo>
                    <a:pt x="482" y="54"/>
                  </a:lnTo>
                  <a:lnTo>
                    <a:pt x="481" y="48"/>
                  </a:lnTo>
                  <a:lnTo>
                    <a:pt x="480" y="42"/>
                  </a:lnTo>
                  <a:lnTo>
                    <a:pt x="478" y="37"/>
                  </a:lnTo>
                  <a:lnTo>
                    <a:pt x="475" y="31"/>
                  </a:lnTo>
                  <a:lnTo>
                    <a:pt x="472" y="27"/>
                  </a:lnTo>
                  <a:lnTo>
                    <a:pt x="469" y="22"/>
                  </a:lnTo>
                  <a:lnTo>
                    <a:pt x="464" y="18"/>
                  </a:lnTo>
                  <a:lnTo>
                    <a:pt x="460" y="13"/>
                  </a:lnTo>
                  <a:lnTo>
                    <a:pt x="455" y="10"/>
                  </a:lnTo>
                  <a:lnTo>
                    <a:pt x="451" y="7"/>
                  </a:lnTo>
                  <a:lnTo>
                    <a:pt x="445" y="5"/>
                  </a:lnTo>
                  <a:lnTo>
                    <a:pt x="440" y="2"/>
                  </a:lnTo>
                  <a:lnTo>
                    <a:pt x="434" y="1"/>
                  </a:lnTo>
                  <a:lnTo>
                    <a:pt x="428" y="0"/>
                  </a:lnTo>
                  <a:lnTo>
                    <a:pt x="422" y="0"/>
                  </a:lnTo>
                  <a:lnTo>
                    <a:pt x="59" y="0"/>
                  </a:lnTo>
                  <a:lnTo>
                    <a:pt x="54" y="0"/>
                  </a:lnTo>
                  <a:lnTo>
                    <a:pt x="47" y="1"/>
                  </a:lnTo>
                  <a:lnTo>
                    <a:pt x="42" y="2"/>
                  </a:lnTo>
                  <a:lnTo>
                    <a:pt x="36" y="5"/>
                  </a:lnTo>
                  <a:lnTo>
                    <a:pt x="31" y="7"/>
                  </a:lnTo>
                  <a:lnTo>
                    <a:pt x="26" y="10"/>
                  </a:lnTo>
                  <a:lnTo>
                    <a:pt x="22" y="13"/>
                  </a:lnTo>
                  <a:lnTo>
                    <a:pt x="17" y="18"/>
                  </a:lnTo>
                  <a:lnTo>
                    <a:pt x="13" y="22"/>
                  </a:lnTo>
                  <a:lnTo>
                    <a:pt x="10" y="27"/>
                  </a:lnTo>
                  <a:lnTo>
                    <a:pt x="6" y="31"/>
                  </a:lnTo>
                  <a:lnTo>
                    <a:pt x="4" y="37"/>
                  </a:lnTo>
                  <a:lnTo>
                    <a:pt x="2" y="42"/>
                  </a:lnTo>
                  <a:lnTo>
                    <a:pt x="1" y="48"/>
                  </a:lnTo>
                  <a:lnTo>
                    <a:pt x="0" y="54"/>
                  </a:lnTo>
                  <a:lnTo>
                    <a:pt x="0" y="60"/>
                  </a:lnTo>
                  <a:lnTo>
                    <a:pt x="0" y="271"/>
                  </a:lnTo>
                  <a:lnTo>
                    <a:pt x="482" y="271"/>
                  </a:lnTo>
                  <a:lnTo>
                    <a:pt x="4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1638">
              <a:extLst>
                <a:ext uri="{FF2B5EF4-FFF2-40B4-BE49-F238E27FC236}">
                  <a16:creationId xmlns:a16="http://schemas.microsoft.com/office/drawing/2014/main" id="{FB01E3B0-9770-4D5C-9138-8D07EBC83D72}"/>
                </a:ext>
              </a:extLst>
            </p:cNvPr>
            <p:cNvSpPr>
              <a:spLocks/>
            </p:cNvSpPr>
            <p:nvPr/>
          </p:nvSpPr>
          <p:spPr bwMode="auto">
            <a:xfrm>
              <a:off x="879475" y="5195888"/>
              <a:ext cx="153988" cy="19050"/>
            </a:xfrm>
            <a:custGeom>
              <a:avLst/>
              <a:gdLst>
                <a:gd name="T0" fmla="*/ 361 w 482"/>
                <a:gd name="T1" fmla="*/ 30 h 60"/>
                <a:gd name="T2" fmla="*/ 424 w 482"/>
                <a:gd name="T3" fmla="*/ 30 h 60"/>
                <a:gd name="T4" fmla="*/ 475 w 482"/>
                <a:gd name="T5" fmla="*/ 30 h 60"/>
                <a:gd name="T6" fmla="*/ 478 w 482"/>
                <a:gd name="T7" fmla="*/ 23 h 60"/>
                <a:gd name="T8" fmla="*/ 481 w 482"/>
                <a:gd name="T9" fmla="*/ 17 h 60"/>
                <a:gd name="T10" fmla="*/ 482 w 482"/>
                <a:gd name="T11" fmla="*/ 9 h 60"/>
                <a:gd name="T12" fmla="*/ 482 w 482"/>
                <a:gd name="T13" fmla="*/ 2 h 60"/>
                <a:gd name="T14" fmla="*/ 482 w 482"/>
                <a:gd name="T15" fmla="*/ 0 h 60"/>
                <a:gd name="T16" fmla="*/ 0 w 482"/>
                <a:gd name="T17" fmla="*/ 0 h 60"/>
                <a:gd name="T18" fmla="*/ 0 w 482"/>
                <a:gd name="T19" fmla="*/ 6 h 60"/>
                <a:gd name="T20" fmla="*/ 1 w 482"/>
                <a:gd name="T21" fmla="*/ 11 h 60"/>
                <a:gd name="T22" fmla="*/ 2 w 482"/>
                <a:gd name="T23" fmla="*/ 18 h 60"/>
                <a:gd name="T24" fmla="*/ 4 w 482"/>
                <a:gd name="T25" fmla="*/ 23 h 60"/>
                <a:gd name="T26" fmla="*/ 6 w 482"/>
                <a:gd name="T27" fmla="*/ 28 h 60"/>
                <a:gd name="T28" fmla="*/ 10 w 482"/>
                <a:gd name="T29" fmla="*/ 33 h 60"/>
                <a:gd name="T30" fmla="*/ 13 w 482"/>
                <a:gd name="T31" fmla="*/ 38 h 60"/>
                <a:gd name="T32" fmla="*/ 17 w 482"/>
                <a:gd name="T33" fmla="*/ 42 h 60"/>
                <a:gd name="T34" fmla="*/ 22 w 482"/>
                <a:gd name="T35" fmla="*/ 47 h 60"/>
                <a:gd name="T36" fmla="*/ 26 w 482"/>
                <a:gd name="T37" fmla="*/ 50 h 60"/>
                <a:gd name="T38" fmla="*/ 31 w 482"/>
                <a:gd name="T39" fmla="*/ 53 h 60"/>
                <a:gd name="T40" fmla="*/ 36 w 482"/>
                <a:gd name="T41" fmla="*/ 55 h 60"/>
                <a:gd name="T42" fmla="*/ 42 w 482"/>
                <a:gd name="T43" fmla="*/ 58 h 60"/>
                <a:gd name="T44" fmla="*/ 47 w 482"/>
                <a:gd name="T45" fmla="*/ 59 h 60"/>
                <a:gd name="T46" fmla="*/ 54 w 482"/>
                <a:gd name="T47" fmla="*/ 60 h 60"/>
                <a:gd name="T48" fmla="*/ 59 w 482"/>
                <a:gd name="T49" fmla="*/ 60 h 60"/>
                <a:gd name="T50" fmla="*/ 282 w 482"/>
                <a:gd name="T51" fmla="*/ 60 h 60"/>
                <a:gd name="T52" fmla="*/ 291 w 482"/>
                <a:gd name="T53" fmla="*/ 53 h 60"/>
                <a:gd name="T54" fmla="*/ 299 w 482"/>
                <a:gd name="T55" fmla="*/ 48 h 60"/>
                <a:gd name="T56" fmla="*/ 308 w 482"/>
                <a:gd name="T57" fmla="*/ 42 h 60"/>
                <a:gd name="T58" fmla="*/ 318 w 482"/>
                <a:gd name="T59" fmla="*/ 38 h 60"/>
                <a:gd name="T60" fmla="*/ 328 w 482"/>
                <a:gd name="T61" fmla="*/ 34 h 60"/>
                <a:gd name="T62" fmla="*/ 339 w 482"/>
                <a:gd name="T63" fmla="*/ 32 h 60"/>
                <a:gd name="T64" fmla="*/ 350 w 482"/>
                <a:gd name="T65" fmla="*/ 30 h 60"/>
                <a:gd name="T66" fmla="*/ 361 w 482"/>
                <a:gd name="T67"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2" h="60">
                  <a:moveTo>
                    <a:pt x="361" y="30"/>
                  </a:moveTo>
                  <a:lnTo>
                    <a:pt x="424" y="30"/>
                  </a:lnTo>
                  <a:lnTo>
                    <a:pt x="475" y="30"/>
                  </a:lnTo>
                  <a:lnTo>
                    <a:pt x="478" y="23"/>
                  </a:lnTo>
                  <a:lnTo>
                    <a:pt x="481" y="17"/>
                  </a:lnTo>
                  <a:lnTo>
                    <a:pt x="482" y="9"/>
                  </a:lnTo>
                  <a:lnTo>
                    <a:pt x="482" y="2"/>
                  </a:lnTo>
                  <a:lnTo>
                    <a:pt x="482" y="0"/>
                  </a:lnTo>
                  <a:lnTo>
                    <a:pt x="0" y="0"/>
                  </a:lnTo>
                  <a:lnTo>
                    <a:pt x="0" y="6"/>
                  </a:lnTo>
                  <a:lnTo>
                    <a:pt x="1" y="11"/>
                  </a:lnTo>
                  <a:lnTo>
                    <a:pt x="2" y="18"/>
                  </a:lnTo>
                  <a:lnTo>
                    <a:pt x="4" y="23"/>
                  </a:lnTo>
                  <a:lnTo>
                    <a:pt x="6" y="28"/>
                  </a:lnTo>
                  <a:lnTo>
                    <a:pt x="10" y="33"/>
                  </a:lnTo>
                  <a:lnTo>
                    <a:pt x="13" y="38"/>
                  </a:lnTo>
                  <a:lnTo>
                    <a:pt x="17" y="42"/>
                  </a:lnTo>
                  <a:lnTo>
                    <a:pt x="22" y="47"/>
                  </a:lnTo>
                  <a:lnTo>
                    <a:pt x="26" y="50"/>
                  </a:lnTo>
                  <a:lnTo>
                    <a:pt x="31" y="53"/>
                  </a:lnTo>
                  <a:lnTo>
                    <a:pt x="36" y="55"/>
                  </a:lnTo>
                  <a:lnTo>
                    <a:pt x="42" y="58"/>
                  </a:lnTo>
                  <a:lnTo>
                    <a:pt x="47" y="59"/>
                  </a:lnTo>
                  <a:lnTo>
                    <a:pt x="54" y="60"/>
                  </a:lnTo>
                  <a:lnTo>
                    <a:pt x="59" y="60"/>
                  </a:lnTo>
                  <a:lnTo>
                    <a:pt x="282" y="60"/>
                  </a:lnTo>
                  <a:lnTo>
                    <a:pt x="291" y="53"/>
                  </a:lnTo>
                  <a:lnTo>
                    <a:pt x="299" y="48"/>
                  </a:lnTo>
                  <a:lnTo>
                    <a:pt x="308" y="42"/>
                  </a:lnTo>
                  <a:lnTo>
                    <a:pt x="318" y="38"/>
                  </a:lnTo>
                  <a:lnTo>
                    <a:pt x="328" y="34"/>
                  </a:lnTo>
                  <a:lnTo>
                    <a:pt x="339" y="32"/>
                  </a:lnTo>
                  <a:lnTo>
                    <a:pt x="350" y="30"/>
                  </a:lnTo>
                  <a:lnTo>
                    <a:pt x="36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1639">
              <a:extLst>
                <a:ext uri="{FF2B5EF4-FFF2-40B4-BE49-F238E27FC236}">
                  <a16:creationId xmlns:a16="http://schemas.microsoft.com/office/drawing/2014/main" id="{B5E3BED9-C2BD-4A86-AB16-4FB4F8651284}"/>
                </a:ext>
              </a:extLst>
            </p:cNvPr>
            <p:cNvSpPr>
              <a:spLocks/>
            </p:cNvSpPr>
            <p:nvPr/>
          </p:nvSpPr>
          <p:spPr bwMode="auto">
            <a:xfrm>
              <a:off x="965200" y="5214938"/>
              <a:ext cx="201613" cy="106363"/>
            </a:xfrm>
            <a:custGeom>
              <a:avLst/>
              <a:gdLst>
                <a:gd name="T0" fmla="*/ 543 w 633"/>
                <a:gd name="T1" fmla="*/ 0 h 332"/>
                <a:gd name="T2" fmla="*/ 153 w 633"/>
                <a:gd name="T3" fmla="*/ 0 h 332"/>
                <a:gd name="T4" fmla="*/ 90 w 633"/>
                <a:gd name="T5" fmla="*/ 0 h 332"/>
                <a:gd name="T6" fmla="*/ 82 w 633"/>
                <a:gd name="T7" fmla="*/ 1 h 332"/>
                <a:gd name="T8" fmla="*/ 73 w 633"/>
                <a:gd name="T9" fmla="*/ 2 h 332"/>
                <a:gd name="T10" fmla="*/ 64 w 633"/>
                <a:gd name="T11" fmla="*/ 4 h 332"/>
                <a:gd name="T12" fmla="*/ 55 w 633"/>
                <a:gd name="T13" fmla="*/ 8 h 332"/>
                <a:gd name="T14" fmla="*/ 47 w 633"/>
                <a:gd name="T15" fmla="*/ 11 h 332"/>
                <a:gd name="T16" fmla="*/ 40 w 633"/>
                <a:gd name="T17" fmla="*/ 15 h 332"/>
                <a:gd name="T18" fmla="*/ 33 w 633"/>
                <a:gd name="T19" fmla="*/ 21 h 332"/>
                <a:gd name="T20" fmla="*/ 26 w 633"/>
                <a:gd name="T21" fmla="*/ 26 h 332"/>
                <a:gd name="T22" fmla="*/ 21 w 633"/>
                <a:gd name="T23" fmla="*/ 33 h 332"/>
                <a:gd name="T24" fmla="*/ 15 w 633"/>
                <a:gd name="T25" fmla="*/ 40 h 332"/>
                <a:gd name="T26" fmla="*/ 11 w 633"/>
                <a:gd name="T27" fmla="*/ 47 h 332"/>
                <a:gd name="T28" fmla="*/ 7 w 633"/>
                <a:gd name="T29" fmla="*/ 55 h 332"/>
                <a:gd name="T30" fmla="*/ 4 w 633"/>
                <a:gd name="T31" fmla="*/ 64 h 332"/>
                <a:gd name="T32" fmla="*/ 2 w 633"/>
                <a:gd name="T33" fmla="*/ 72 h 332"/>
                <a:gd name="T34" fmla="*/ 1 w 633"/>
                <a:gd name="T35" fmla="*/ 82 h 332"/>
                <a:gd name="T36" fmla="*/ 0 w 633"/>
                <a:gd name="T37" fmla="*/ 91 h 332"/>
                <a:gd name="T38" fmla="*/ 0 w 633"/>
                <a:gd name="T39" fmla="*/ 332 h 332"/>
                <a:gd name="T40" fmla="*/ 633 w 633"/>
                <a:gd name="T41" fmla="*/ 332 h 332"/>
                <a:gd name="T42" fmla="*/ 633 w 633"/>
                <a:gd name="T43" fmla="*/ 91 h 332"/>
                <a:gd name="T44" fmla="*/ 633 w 633"/>
                <a:gd name="T45" fmla="*/ 82 h 332"/>
                <a:gd name="T46" fmla="*/ 632 w 633"/>
                <a:gd name="T47" fmla="*/ 72 h 332"/>
                <a:gd name="T48" fmla="*/ 630 w 633"/>
                <a:gd name="T49" fmla="*/ 64 h 332"/>
                <a:gd name="T50" fmla="*/ 627 w 633"/>
                <a:gd name="T51" fmla="*/ 55 h 332"/>
                <a:gd name="T52" fmla="*/ 622 w 633"/>
                <a:gd name="T53" fmla="*/ 47 h 332"/>
                <a:gd name="T54" fmla="*/ 618 w 633"/>
                <a:gd name="T55" fmla="*/ 40 h 332"/>
                <a:gd name="T56" fmla="*/ 614 w 633"/>
                <a:gd name="T57" fmla="*/ 33 h 332"/>
                <a:gd name="T58" fmla="*/ 607 w 633"/>
                <a:gd name="T59" fmla="*/ 26 h 332"/>
                <a:gd name="T60" fmla="*/ 600 w 633"/>
                <a:gd name="T61" fmla="*/ 21 h 332"/>
                <a:gd name="T62" fmla="*/ 594 w 633"/>
                <a:gd name="T63" fmla="*/ 15 h 332"/>
                <a:gd name="T64" fmla="*/ 586 w 633"/>
                <a:gd name="T65" fmla="*/ 11 h 332"/>
                <a:gd name="T66" fmla="*/ 578 w 633"/>
                <a:gd name="T67" fmla="*/ 8 h 332"/>
                <a:gd name="T68" fmla="*/ 570 w 633"/>
                <a:gd name="T69" fmla="*/ 4 h 332"/>
                <a:gd name="T70" fmla="*/ 562 w 633"/>
                <a:gd name="T71" fmla="*/ 2 h 332"/>
                <a:gd name="T72" fmla="*/ 553 w 633"/>
                <a:gd name="T73" fmla="*/ 1 h 332"/>
                <a:gd name="T74" fmla="*/ 543 w 633"/>
                <a:gd name="T7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332">
                  <a:moveTo>
                    <a:pt x="543" y="0"/>
                  </a:moveTo>
                  <a:lnTo>
                    <a:pt x="153" y="0"/>
                  </a:lnTo>
                  <a:lnTo>
                    <a:pt x="90" y="0"/>
                  </a:lnTo>
                  <a:lnTo>
                    <a:pt x="82" y="1"/>
                  </a:lnTo>
                  <a:lnTo>
                    <a:pt x="73" y="2"/>
                  </a:lnTo>
                  <a:lnTo>
                    <a:pt x="64" y="4"/>
                  </a:lnTo>
                  <a:lnTo>
                    <a:pt x="55" y="8"/>
                  </a:lnTo>
                  <a:lnTo>
                    <a:pt x="47" y="11"/>
                  </a:lnTo>
                  <a:lnTo>
                    <a:pt x="40" y="15"/>
                  </a:lnTo>
                  <a:lnTo>
                    <a:pt x="33" y="21"/>
                  </a:lnTo>
                  <a:lnTo>
                    <a:pt x="26" y="26"/>
                  </a:lnTo>
                  <a:lnTo>
                    <a:pt x="21" y="33"/>
                  </a:lnTo>
                  <a:lnTo>
                    <a:pt x="15" y="40"/>
                  </a:lnTo>
                  <a:lnTo>
                    <a:pt x="11" y="47"/>
                  </a:lnTo>
                  <a:lnTo>
                    <a:pt x="7" y="55"/>
                  </a:lnTo>
                  <a:lnTo>
                    <a:pt x="4" y="64"/>
                  </a:lnTo>
                  <a:lnTo>
                    <a:pt x="2" y="72"/>
                  </a:lnTo>
                  <a:lnTo>
                    <a:pt x="1" y="82"/>
                  </a:lnTo>
                  <a:lnTo>
                    <a:pt x="0" y="91"/>
                  </a:lnTo>
                  <a:lnTo>
                    <a:pt x="0" y="332"/>
                  </a:lnTo>
                  <a:lnTo>
                    <a:pt x="633" y="332"/>
                  </a:lnTo>
                  <a:lnTo>
                    <a:pt x="633" y="91"/>
                  </a:lnTo>
                  <a:lnTo>
                    <a:pt x="633" y="82"/>
                  </a:lnTo>
                  <a:lnTo>
                    <a:pt x="632" y="72"/>
                  </a:lnTo>
                  <a:lnTo>
                    <a:pt x="630" y="64"/>
                  </a:lnTo>
                  <a:lnTo>
                    <a:pt x="627" y="55"/>
                  </a:lnTo>
                  <a:lnTo>
                    <a:pt x="622" y="47"/>
                  </a:lnTo>
                  <a:lnTo>
                    <a:pt x="618" y="40"/>
                  </a:lnTo>
                  <a:lnTo>
                    <a:pt x="614" y="33"/>
                  </a:lnTo>
                  <a:lnTo>
                    <a:pt x="607" y="26"/>
                  </a:lnTo>
                  <a:lnTo>
                    <a:pt x="600" y="21"/>
                  </a:lnTo>
                  <a:lnTo>
                    <a:pt x="594" y="15"/>
                  </a:lnTo>
                  <a:lnTo>
                    <a:pt x="586" y="11"/>
                  </a:lnTo>
                  <a:lnTo>
                    <a:pt x="578" y="8"/>
                  </a:lnTo>
                  <a:lnTo>
                    <a:pt x="570" y="4"/>
                  </a:lnTo>
                  <a:lnTo>
                    <a:pt x="562" y="2"/>
                  </a:lnTo>
                  <a:lnTo>
                    <a:pt x="553" y="1"/>
                  </a:lnTo>
                  <a:lnTo>
                    <a:pt x="5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1640">
              <a:extLst>
                <a:ext uri="{FF2B5EF4-FFF2-40B4-BE49-F238E27FC236}">
                  <a16:creationId xmlns:a16="http://schemas.microsoft.com/office/drawing/2014/main" id="{8A8D0C73-A5C6-464E-846B-C5C294BF2272}"/>
                </a:ext>
              </a:extLst>
            </p:cNvPr>
            <p:cNvSpPr>
              <a:spLocks noEditPoints="1"/>
            </p:cNvSpPr>
            <p:nvPr/>
          </p:nvSpPr>
          <p:spPr bwMode="auto">
            <a:xfrm>
              <a:off x="965200" y="5330825"/>
              <a:ext cx="201613" cy="57150"/>
            </a:xfrm>
            <a:custGeom>
              <a:avLst/>
              <a:gdLst>
                <a:gd name="T0" fmla="*/ 322 w 633"/>
                <a:gd name="T1" fmla="*/ 23 h 181"/>
                <a:gd name="T2" fmla="*/ 329 w 633"/>
                <a:gd name="T3" fmla="*/ 26 h 181"/>
                <a:gd name="T4" fmla="*/ 336 w 633"/>
                <a:gd name="T5" fmla="*/ 33 h 181"/>
                <a:gd name="T6" fmla="*/ 339 w 633"/>
                <a:gd name="T7" fmla="*/ 41 h 181"/>
                <a:gd name="T8" fmla="*/ 339 w 633"/>
                <a:gd name="T9" fmla="*/ 51 h 181"/>
                <a:gd name="T10" fmla="*/ 336 w 633"/>
                <a:gd name="T11" fmla="*/ 58 h 181"/>
                <a:gd name="T12" fmla="*/ 329 w 633"/>
                <a:gd name="T13" fmla="*/ 64 h 181"/>
                <a:gd name="T14" fmla="*/ 322 w 633"/>
                <a:gd name="T15" fmla="*/ 67 h 181"/>
                <a:gd name="T16" fmla="*/ 313 w 633"/>
                <a:gd name="T17" fmla="*/ 67 h 181"/>
                <a:gd name="T18" fmla="*/ 304 w 633"/>
                <a:gd name="T19" fmla="*/ 64 h 181"/>
                <a:gd name="T20" fmla="*/ 298 w 633"/>
                <a:gd name="T21" fmla="*/ 58 h 181"/>
                <a:gd name="T22" fmla="*/ 295 w 633"/>
                <a:gd name="T23" fmla="*/ 51 h 181"/>
                <a:gd name="T24" fmla="*/ 295 w 633"/>
                <a:gd name="T25" fmla="*/ 41 h 181"/>
                <a:gd name="T26" fmla="*/ 298 w 633"/>
                <a:gd name="T27" fmla="*/ 33 h 181"/>
                <a:gd name="T28" fmla="*/ 304 w 633"/>
                <a:gd name="T29" fmla="*/ 26 h 181"/>
                <a:gd name="T30" fmla="*/ 313 w 633"/>
                <a:gd name="T31" fmla="*/ 23 h 181"/>
                <a:gd name="T32" fmla="*/ 0 w 633"/>
                <a:gd name="T33" fmla="*/ 31 h 181"/>
                <a:gd name="T34" fmla="*/ 2 w 633"/>
                <a:gd name="T35" fmla="*/ 48 h 181"/>
                <a:gd name="T36" fmla="*/ 7 w 633"/>
                <a:gd name="T37" fmla="*/ 66 h 181"/>
                <a:gd name="T38" fmla="*/ 15 w 633"/>
                <a:gd name="T39" fmla="*/ 80 h 181"/>
                <a:gd name="T40" fmla="*/ 26 w 633"/>
                <a:gd name="T41" fmla="*/ 95 h 181"/>
                <a:gd name="T42" fmla="*/ 40 w 633"/>
                <a:gd name="T43" fmla="*/ 106 h 181"/>
                <a:gd name="T44" fmla="*/ 55 w 633"/>
                <a:gd name="T45" fmla="*/ 114 h 181"/>
                <a:gd name="T46" fmla="*/ 73 w 633"/>
                <a:gd name="T47" fmla="*/ 119 h 181"/>
                <a:gd name="T48" fmla="*/ 90 w 633"/>
                <a:gd name="T49" fmla="*/ 121 h 181"/>
                <a:gd name="T50" fmla="*/ 302 w 633"/>
                <a:gd name="T51" fmla="*/ 151 h 181"/>
                <a:gd name="T52" fmla="*/ 163 w 633"/>
                <a:gd name="T53" fmla="*/ 151 h 181"/>
                <a:gd name="T54" fmla="*/ 158 w 633"/>
                <a:gd name="T55" fmla="*/ 153 h 181"/>
                <a:gd name="T56" fmla="*/ 153 w 633"/>
                <a:gd name="T57" fmla="*/ 158 h 181"/>
                <a:gd name="T58" fmla="*/ 151 w 633"/>
                <a:gd name="T59" fmla="*/ 163 h 181"/>
                <a:gd name="T60" fmla="*/ 151 w 633"/>
                <a:gd name="T61" fmla="*/ 169 h 181"/>
                <a:gd name="T62" fmla="*/ 153 w 633"/>
                <a:gd name="T63" fmla="*/ 174 h 181"/>
                <a:gd name="T64" fmla="*/ 158 w 633"/>
                <a:gd name="T65" fmla="*/ 179 h 181"/>
                <a:gd name="T66" fmla="*/ 163 w 633"/>
                <a:gd name="T67" fmla="*/ 181 h 181"/>
                <a:gd name="T68" fmla="*/ 468 w 633"/>
                <a:gd name="T69" fmla="*/ 181 h 181"/>
                <a:gd name="T70" fmla="*/ 474 w 633"/>
                <a:gd name="T71" fmla="*/ 180 h 181"/>
                <a:gd name="T72" fmla="*/ 479 w 633"/>
                <a:gd name="T73" fmla="*/ 177 h 181"/>
                <a:gd name="T74" fmla="*/ 482 w 633"/>
                <a:gd name="T75" fmla="*/ 172 h 181"/>
                <a:gd name="T76" fmla="*/ 483 w 633"/>
                <a:gd name="T77" fmla="*/ 167 h 181"/>
                <a:gd name="T78" fmla="*/ 482 w 633"/>
                <a:gd name="T79" fmla="*/ 160 h 181"/>
                <a:gd name="T80" fmla="*/ 479 w 633"/>
                <a:gd name="T81" fmla="*/ 156 h 181"/>
                <a:gd name="T82" fmla="*/ 474 w 633"/>
                <a:gd name="T83" fmla="*/ 152 h 181"/>
                <a:gd name="T84" fmla="*/ 468 w 633"/>
                <a:gd name="T85" fmla="*/ 151 h 181"/>
                <a:gd name="T86" fmla="*/ 332 w 633"/>
                <a:gd name="T87" fmla="*/ 121 h 181"/>
                <a:gd name="T88" fmla="*/ 553 w 633"/>
                <a:gd name="T89" fmla="*/ 120 h 181"/>
                <a:gd name="T90" fmla="*/ 570 w 633"/>
                <a:gd name="T91" fmla="*/ 117 h 181"/>
                <a:gd name="T92" fmla="*/ 586 w 633"/>
                <a:gd name="T93" fmla="*/ 110 h 181"/>
                <a:gd name="T94" fmla="*/ 600 w 633"/>
                <a:gd name="T95" fmla="*/ 100 h 181"/>
                <a:gd name="T96" fmla="*/ 614 w 633"/>
                <a:gd name="T97" fmla="*/ 88 h 181"/>
                <a:gd name="T98" fmla="*/ 622 w 633"/>
                <a:gd name="T99" fmla="*/ 74 h 181"/>
                <a:gd name="T100" fmla="*/ 630 w 633"/>
                <a:gd name="T101" fmla="*/ 57 h 181"/>
                <a:gd name="T102" fmla="*/ 633 w 633"/>
                <a:gd name="T103" fmla="*/ 39 h 181"/>
                <a:gd name="T104" fmla="*/ 633 w 633"/>
                <a:gd name="T105" fmla="*/ 0 h 181"/>
                <a:gd name="T106" fmla="*/ 0 w 633"/>
                <a:gd name="T107" fmla="*/ 3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3" h="181">
                  <a:moveTo>
                    <a:pt x="317" y="23"/>
                  </a:moveTo>
                  <a:lnTo>
                    <a:pt x="322" y="23"/>
                  </a:lnTo>
                  <a:lnTo>
                    <a:pt x="326" y="25"/>
                  </a:lnTo>
                  <a:lnTo>
                    <a:pt x="329" y="26"/>
                  </a:lnTo>
                  <a:lnTo>
                    <a:pt x="333" y="30"/>
                  </a:lnTo>
                  <a:lnTo>
                    <a:pt x="336" y="33"/>
                  </a:lnTo>
                  <a:lnTo>
                    <a:pt x="338" y="36"/>
                  </a:lnTo>
                  <a:lnTo>
                    <a:pt x="339" y="41"/>
                  </a:lnTo>
                  <a:lnTo>
                    <a:pt x="339" y="45"/>
                  </a:lnTo>
                  <a:lnTo>
                    <a:pt x="339" y="51"/>
                  </a:lnTo>
                  <a:lnTo>
                    <a:pt x="338" y="54"/>
                  </a:lnTo>
                  <a:lnTo>
                    <a:pt x="336" y="58"/>
                  </a:lnTo>
                  <a:lnTo>
                    <a:pt x="333" y="62"/>
                  </a:lnTo>
                  <a:lnTo>
                    <a:pt x="329" y="64"/>
                  </a:lnTo>
                  <a:lnTo>
                    <a:pt x="326" y="66"/>
                  </a:lnTo>
                  <a:lnTo>
                    <a:pt x="322" y="67"/>
                  </a:lnTo>
                  <a:lnTo>
                    <a:pt x="317" y="68"/>
                  </a:lnTo>
                  <a:lnTo>
                    <a:pt x="313" y="67"/>
                  </a:lnTo>
                  <a:lnTo>
                    <a:pt x="308" y="66"/>
                  </a:lnTo>
                  <a:lnTo>
                    <a:pt x="304" y="64"/>
                  </a:lnTo>
                  <a:lnTo>
                    <a:pt x="301" y="62"/>
                  </a:lnTo>
                  <a:lnTo>
                    <a:pt x="298" y="58"/>
                  </a:lnTo>
                  <a:lnTo>
                    <a:pt x="296" y="54"/>
                  </a:lnTo>
                  <a:lnTo>
                    <a:pt x="295" y="51"/>
                  </a:lnTo>
                  <a:lnTo>
                    <a:pt x="294" y="45"/>
                  </a:lnTo>
                  <a:lnTo>
                    <a:pt x="295" y="41"/>
                  </a:lnTo>
                  <a:lnTo>
                    <a:pt x="296" y="36"/>
                  </a:lnTo>
                  <a:lnTo>
                    <a:pt x="298" y="33"/>
                  </a:lnTo>
                  <a:lnTo>
                    <a:pt x="301" y="30"/>
                  </a:lnTo>
                  <a:lnTo>
                    <a:pt x="304" y="26"/>
                  </a:lnTo>
                  <a:lnTo>
                    <a:pt x="308" y="25"/>
                  </a:lnTo>
                  <a:lnTo>
                    <a:pt x="313" y="23"/>
                  </a:lnTo>
                  <a:lnTo>
                    <a:pt x="317" y="23"/>
                  </a:lnTo>
                  <a:close/>
                  <a:moveTo>
                    <a:pt x="0" y="31"/>
                  </a:moveTo>
                  <a:lnTo>
                    <a:pt x="1" y="39"/>
                  </a:lnTo>
                  <a:lnTo>
                    <a:pt x="2" y="48"/>
                  </a:lnTo>
                  <a:lnTo>
                    <a:pt x="4" y="57"/>
                  </a:lnTo>
                  <a:lnTo>
                    <a:pt x="7" y="66"/>
                  </a:lnTo>
                  <a:lnTo>
                    <a:pt x="11" y="74"/>
                  </a:lnTo>
                  <a:lnTo>
                    <a:pt x="15" y="80"/>
                  </a:lnTo>
                  <a:lnTo>
                    <a:pt x="21" y="88"/>
                  </a:lnTo>
                  <a:lnTo>
                    <a:pt x="26" y="95"/>
                  </a:lnTo>
                  <a:lnTo>
                    <a:pt x="33" y="100"/>
                  </a:lnTo>
                  <a:lnTo>
                    <a:pt x="40" y="106"/>
                  </a:lnTo>
                  <a:lnTo>
                    <a:pt x="47" y="110"/>
                  </a:lnTo>
                  <a:lnTo>
                    <a:pt x="55" y="114"/>
                  </a:lnTo>
                  <a:lnTo>
                    <a:pt x="64" y="117"/>
                  </a:lnTo>
                  <a:lnTo>
                    <a:pt x="73" y="119"/>
                  </a:lnTo>
                  <a:lnTo>
                    <a:pt x="82" y="120"/>
                  </a:lnTo>
                  <a:lnTo>
                    <a:pt x="90" y="121"/>
                  </a:lnTo>
                  <a:lnTo>
                    <a:pt x="302" y="121"/>
                  </a:lnTo>
                  <a:lnTo>
                    <a:pt x="302" y="151"/>
                  </a:lnTo>
                  <a:lnTo>
                    <a:pt x="166" y="151"/>
                  </a:lnTo>
                  <a:lnTo>
                    <a:pt x="163" y="151"/>
                  </a:lnTo>
                  <a:lnTo>
                    <a:pt x="160" y="152"/>
                  </a:lnTo>
                  <a:lnTo>
                    <a:pt x="158" y="153"/>
                  </a:lnTo>
                  <a:lnTo>
                    <a:pt x="156" y="156"/>
                  </a:lnTo>
                  <a:lnTo>
                    <a:pt x="153" y="158"/>
                  </a:lnTo>
                  <a:lnTo>
                    <a:pt x="152" y="160"/>
                  </a:lnTo>
                  <a:lnTo>
                    <a:pt x="151" y="163"/>
                  </a:lnTo>
                  <a:lnTo>
                    <a:pt x="151" y="167"/>
                  </a:lnTo>
                  <a:lnTo>
                    <a:pt x="151" y="169"/>
                  </a:lnTo>
                  <a:lnTo>
                    <a:pt x="152" y="172"/>
                  </a:lnTo>
                  <a:lnTo>
                    <a:pt x="153" y="174"/>
                  </a:lnTo>
                  <a:lnTo>
                    <a:pt x="156" y="177"/>
                  </a:lnTo>
                  <a:lnTo>
                    <a:pt x="158" y="179"/>
                  </a:lnTo>
                  <a:lnTo>
                    <a:pt x="160" y="180"/>
                  </a:lnTo>
                  <a:lnTo>
                    <a:pt x="163" y="181"/>
                  </a:lnTo>
                  <a:lnTo>
                    <a:pt x="166" y="181"/>
                  </a:lnTo>
                  <a:lnTo>
                    <a:pt x="468" y="181"/>
                  </a:lnTo>
                  <a:lnTo>
                    <a:pt x="471" y="181"/>
                  </a:lnTo>
                  <a:lnTo>
                    <a:pt x="474" y="180"/>
                  </a:lnTo>
                  <a:lnTo>
                    <a:pt x="476" y="179"/>
                  </a:lnTo>
                  <a:lnTo>
                    <a:pt x="479" y="177"/>
                  </a:lnTo>
                  <a:lnTo>
                    <a:pt x="481" y="174"/>
                  </a:lnTo>
                  <a:lnTo>
                    <a:pt x="482" y="172"/>
                  </a:lnTo>
                  <a:lnTo>
                    <a:pt x="483" y="169"/>
                  </a:lnTo>
                  <a:lnTo>
                    <a:pt x="483" y="167"/>
                  </a:lnTo>
                  <a:lnTo>
                    <a:pt x="483" y="163"/>
                  </a:lnTo>
                  <a:lnTo>
                    <a:pt x="482" y="160"/>
                  </a:lnTo>
                  <a:lnTo>
                    <a:pt x="481" y="158"/>
                  </a:lnTo>
                  <a:lnTo>
                    <a:pt x="479" y="156"/>
                  </a:lnTo>
                  <a:lnTo>
                    <a:pt x="476" y="153"/>
                  </a:lnTo>
                  <a:lnTo>
                    <a:pt x="474" y="152"/>
                  </a:lnTo>
                  <a:lnTo>
                    <a:pt x="471" y="151"/>
                  </a:lnTo>
                  <a:lnTo>
                    <a:pt x="468" y="151"/>
                  </a:lnTo>
                  <a:lnTo>
                    <a:pt x="332" y="151"/>
                  </a:lnTo>
                  <a:lnTo>
                    <a:pt x="332" y="121"/>
                  </a:lnTo>
                  <a:lnTo>
                    <a:pt x="543" y="121"/>
                  </a:lnTo>
                  <a:lnTo>
                    <a:pt x="553" y="120"/>
                  </a:lnTo>
                  <a:lnTo>
                    <a:pt x="562" y="119"/>
                  </a:lnTo>
                  <a:lnTo>
                    <a:pt x="570" y="117"/>
                  </a:lnTo>
                  <a:lnTo>
                    <a:pt x="578" y="114"/>
                  </a:lnTo>
                  <a:lnTo>
                    <a:pt x="586" y="110"/>
                  </a:lnTo>
                  <a:lnTo>
                    <a:pt x="594" y="106"/>
                  </a:lnTo>
                  <a:lnTo>
                    <a:pt x="600" y="100"/>
                  </a:lnTo>
                  <a:lnTo>
                    <a:pt x="607" y="95"/>
                  </a:lnTo>
                  <a:lnTo>
                    <a:pt x="614" y="88"/>
                  </a:lnTo>
                  <a:lnTo>
                    <a:pt x="618" y="80"/>
                  </a:lnTo>
                  <a:lnTo>
                    <a:pt x="622" y="74"/>
                  </a:lnTo>
                  <a:lnTo>
                    <a:pt x="627" y="66"/>
                  </a:lnTo>
                  <a:lnTo>
                    <a:pt x="630" y="57"/>
                  </a:lnTo>
                  <a:lnTo>
                    <a:pt x="632" y="48"/>
                  </a:lnTo>
                  <a:lnTo>
                    <a:pt x="633" y="39"/>
                  </a:lnTo>
                  <a:lnTo>
                    <a:pt x="633" y="31"/>
                  </a:lnTo>
                  <a:lnTo>
                    <a:pt x="633" y="0"/>
                  </a:lnTo>
                  <a:lnTo>
                    <a:pt x="0" y="0"/>
                  </a:lnTo>
                  <a:lnTo>
                    <a:pt x="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4" name="Audio 3">
            <a:hlinkClick r:id="" action="ppaction://media"/>
            <a:extLst>
              <a:ext uri="{FF2B5EF4-FFF2-40B4-BE49-F238E27FC236}">
                <a16:creationId xmlns:a16="http://schemas.microsoft.com/office/drawing/2014/main" id="{1561E43C-3E6B-F848-84AE-2757C48D85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87579892"/>
      </p:ext>
    </p:extLst>
  </p:cSld>
  <p:clrMapOvr>
    <a:masterClrMapping/>
  </p:clrMapOvr>
  <mc:AlternateContent xmlns:mc="http://schemas.openxmlformats.org/markup-compatibility/2006">
    <mc:Choice xmlns:p14="http://schemas.microsoft.com/office/powerpoint/2010/main" Requires="p14">
      <p:transition spd="slow" p14:dur="2000" advTm="82877"/>
    </mc:Choice>
    <mc:Fallback>
      <p:transition spd="slow" advTm="828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Classification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Circle: Hollow 2">
            <a:extLst>
              <a:ext uri="{FF2B5EF4-FFF2-40B4-BE49-F238E27FC236}">
                <a16:creationId xmlns:a16="http://schemas.microsoft.com/office/drawing/2014/main" id="{8DC8DEBA-4D8D-4704-A04E-32A1E0BF41F4}"/>
              </a:ext>
              <a:ext uri="{C183D7F6-B498-43B3-948B-1728B52AA6E4}">
                <adec:decorative xmlns:adec="http://schemas.microsoft.com/office/drawing/2017/decorative" val="1"/>
              </a:ext>
            </a:extLst>
          </p:cNvPr>
          <p:cNvSpPr/>
          <p:nvPr/>
        </p:nvSpPr>
        <p:spPr>
          <a:xfrm>
            <a:off x="3536828"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2" name="Circle: Hollow 21">
            <a:extLst>
              <a:ext uri="{FF2B5EF4-FFF2-40B4-BE49-F238E27FC236}">
                <a16:creationId xmlns:a16="http://schemas.microsoft.com/office/drawing/2014/main" id="{769CE3F0-8651-4FF1-8CAF-1E986C3831C4}"/>
              </a:ext>
              <a:ext uri="{C183D7F6-B498-43B3-948B-1728B52AA6E4}">
                <adec:decorative xmlns:adec="http://schemas.microsoft.com/office/drawing/2017/decorative" val="1"/>
              </a:ext>
            </a:extLst>
          </p:cNvPr>
          <p:cNvSpPr/>
          <p:nvPr/>
        </p:nvSpPr>
        <p:spPr>
          <a:xfrm>
            <a:off x="4946623" y="2296212"/>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3" name="Circle: Hollow 22">
            <a:extLst>
              <a:ext uri="{FF2B5EF4-FFF2-40B4-BE49-F238E27FC236}">
                <a16:creationId xmlns:a16="http://schemas.microsoft.com/office/drawing/2014/main" id="{59423939-1DC9-4306-AA5D-6C0111336356}"/>
              </a:ext>
              <a:ext uri="{C183D7F6-B498-43B3-948B-1728B52AA6E4}">
                <adec:decorative xmlns:adec="http://schemas.microsoft.com/office/drawing/2017/decorative" val="1"/>
              </a:ext>
            </a:extLst>
          </p:cNvPr>
          <p:cNvSpPr/>
          <p:nvPr/>
        </p:nvSpPr>
        <p:spPr>
          <a:xfrm>
            <a:off x="6356419"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Circle: Hollow 23">
            <a:extLst>
              <a:ext uri="{FF2B5EF4-FFF2-40B4-BE49-F238E27FC236}">
                <a16:creationId xmlns:a16="http://schemas.microsoft.com/office/drawing/2014/main" id="{A838DD0B-E018-44D0-A4C0-13DF2FD0288D}"/>
              </a:ext>
              <a:ext uri="{C183D7F6-B498-43B3-948B-1728B52AA6E4}">
                <adec:decorative xmlns:adec="http://schemas.microsoft.com/office/drawing/2017/decorative" val="1"/>
              </a:ext>
            </a:extLst>
          </p:cNvPr>
          <p:cNvSpPr/>
          <p:nvPr/>
        </p:nvSpPr>
        <p:spPr>
          <a:xfrm>
            <a:off x="4241725"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Circle: Hollow 24">
            <a:extLst>
              <a:ext uri="{FF2B5EF4-FFF2-40B4-BE49-F238E27FC236}">
                <a16:creationId xmlns:a16="http://schemas.microsoft.com/office/drawing/2014/main" id="{B5265A05-9A0F-4DEC-9382-F51EEE742251}"/>
              </a:ext>
              <a:ext uri="{C183D7F6-B498-43B3-948B-1728B52AA6E4}">
                <adec:decorative xmlns:adec="http://schemas.microsoft.com/office/drawing/2017/decorative" val="1"/>
              </a:ext>
            </a:extLst>
          </p:cNvPr>
          <p:cNvSpPr/>
          <p:nvPr/>
        </p:nvSpPr>
        <p:spPr>
          <a:xfrm>
            <a:off x="5651521" y="3501330"/>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29" name="Circle: Hollow 28">
            <a:extLst>
              <a:ext uri="{FF2B5EF4-FFF2-40B4-BE49-F238E27FC236}">
                <a16:creationId xmlns:a16="http://schemas.microsoft.com/office/drawing/2014/main" id="{8770E695-5D11-488D-931B-4C4259EC25FF}"/>
              </a:ext>
              <a:ext uri="{C183D7F6-B498-43B3-948B-1728B52AA6E4}">
                <adec:decorative xmlns:adec="http://schemas.microsoft.com/office/drawing/2017/decorative" val="1"/>
              </a:ext>
            </a:extLst>
          </p:cNvPr>
          <p:cNvSpPr/>
          <p:nvPr/>
        </p:nvSpPr>
        <p:spPr>
          <a:xfrm>
            <a:off x="7061316"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Rectangle 31">
            <a:extLst>
              <a:ext uri="{FF2B5EF4-FFF2-40B4-BE49-F238E27FC236}">
                <a16:creationId xmlns:a16="http://schemas.microsoft.com/office/drawing/2014/main" id="{16FB0785-0013-474B-B959-F2CC8F4C0C1E}"/>
              </a:ext>
            </a:extLst>
          </p:cNvPr>
          <p:cNvSpPr/>
          <p:nvPr/>
        </p:nvSpPr>
        <p:spPr>
          <a:xfrm>
            <a:off x="1377681" y="1457454"/>
            <a:ext cx="2428875" cy="717440"/>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The list of important columns was validated during our classification analysis.</a:t>
            </a:r>
          </a:p>
        </p:txBody>
      </p:sp>
      <p:sp>
        <p:nvSpPr>
          <p:cNvPr id="33" name="Rectangle 32">
            <a:extLst>
              <a:ext uri="{FF2B5EF4-FFF2-40B4-BE49-F238E27FC236}">
                <a16:creationId xmlns:a16="http://schemas.microsoft.com/office/drawing/2014/main" id="{913AB221-FD8D-4664-9B4C-AE1B1660ECAA}"/>
              </a:ext>
            </a:extLst>
          </p:cNvPr>
          <p:cNvSpPr/>
          <p:nvPr/>
        </p:nvSpPr>
        <p:spPr>
          <a:xfrm>
            <a:off x="4669626" y="1213797"/>
            <a:ext cx="2428875" cy="961097"/>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Classification models showed to be an improvement in reliability over Regression.  All models were between 52%-74% accurate. </a:t>
            </a:r>
          </a:p>
        </p:txBody>
      </p:sp>
      <p:sp>
        <p:nvSpPr>
          <p:cNvPr id="34" name="Rectangle 33">
            <a:extLst>
              <a:ext uri="{FF2B5EF4-FFF2-40B4-BE49-F238E27FC236}">
                <a16:creationId xmlns:a16="http://schemas.microsoft.com/office/drawing/2014/main" id="{53F5EDC0-C02E-4790-A681-CA7AB9133338}"/>
              </a:ext>
            </a:extLst>
          </p:cNvPr>
          <p:cNvSpPr/>
          <p:nvPr/>
        </p:nvSpPr>
        <p:spPr>
          <a:xfrm>
            <a:off x="7961571" y="1213797"/>
            <a:ext cx="2428875" cy="2892395"/>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Models used: Decision Tree, </a:t>
            </a:r>
            <a:r>
              <a:rPr lang="en-US" sz="1400" dirty="0">
                <a:solidFill>
                  <a:schemeClr val="tx1">
                    <a:lumMod val="75000"/>
                    <a:lumOff val="25000"/>
                  </a:schemeClr>
                </a:solidFill>
              </a:rPr>
              <a:t>Random Forest (Ensemble model), KNN Model, Logical Regression, Recursive Feature Selection (RFE), </a:t>
            </a:r>
          </a:p>
          <a:p>
            <a:pPr>
              <a:lnSpc>
                <a:spcPts val="1900"/>
              </a:lnSpc>
            </a:pPr>
            <a:endParaRPr lang="en-US" sz="1400" b="1" dirty="0"/>
          </a:p>
          <a:p>
            <a:pPr>
              <a:lnSpc>
                <a:spcPts val="1900"/>
              </a:lnSpc>
            </a:pPr>
            <a:endParaRPr lang="en-US" sz="1400" b="1" dirty="0"/>
          </a:p>
          <a:p>
            <a:pPr>
              <a:lnSpc>
                <a:spcPts val="1900"/>
              </a:lnSpc>
            </a:pPr>
            <a:endParaRPr lang="en-US" sz="1400" b="1" dirty="0"/>
          </a:p>
          <a:p>
            <a:pPr>
              <a:lnSpc>
                <a:spcPts val="1900"/>
              </a:lnSpc>
            </a:pPr>
            <a:endParaRPr lang="en-US" sz="1400" dirty="0">
              <a:solidFill>
                <a:schemeClr val="tx1">
                  <a:lumMod val="75000"/>
                  <a:lumOff val="25000"/>
                </a:schemeClr>
              </a:solidFill>
            </a:endParaRPr>
          </a:p>
          <a:p>
            <a:pPr>
              <a:lnSpc>
                <a:spcPts val="1900"/>
              </a:lnSpc>
            </a:pPr>
            <a:endParaRPr lang="en-US" sz="1400" dirty="0">
              <a:solidFill>
                <a:schemeClr val="tx1">
                  <a:lumMod val="75000"/>
                  <a:lumOff val="25000"/>
                </a:schemeClr>
              </a:solidFill>
            </a:endParaRPr>
          </a:p>
          <a:p>
            <a:pPr>
              <a:lnSpc>
                <a:spcPts val="1900"/>
              </a:lnSpc>
            </a:pPr>
            <a:endParaRPr lang="en-US" sz="1400" dirty="0">
              <a:solidFill>
                <a:schemeClr val="tx1">
                  <a:lumMod val="75000"/>
                  <a:lumOff val="25000"/>
                </a:schemeClr>
              </a:solidFill>
            </a:endParaRPr>
          </a:p>
          <a:p>
            <a:pPr>
              <a:lnSpc>
                <a:spcPts val="1900"/>
              </a:lnSpc>
            </a:pPr>
            <a:r>
              <a:rPr lang="en-US" sz="1400" dirty="0">
                <a:solidFill>
                  <a:schemeClr val="tx1">
                    <a:lumMod val="75000"/>
                    <a:lumOff val="25000"/>
                  </a:schemeClr>
                </a:solidFill>
                <a:cs typeface="Segoe UI" panose="020B0502040204020203" pitchFamily="34" charset="0"/>
              </a:rPr>
              <a:t> </a:t>
            </a:r>
          </a:p>
        </p:txBody>
      </p:sp>
      <p:sp>
        <p:nvSpPr>
          <p:cNvPr id="36" name="Rectangle 35">
            <a:extLst>
              <a:ext uri="{FF2B5EF4-FFF2-40B4-BE49-F238E27FC236}">
                <a16:creationId xmlns:a16="http://schemas.microsoft.com/office/drawing/2014/main" id="{98F5A313-1C6C-4AEE-8556-576074B1BF06}"/>
              </a:ext>
            </a:extLst>
          </p:cNvPr>
          <p:cNvSpPr/>
          <p:nvPr/>
        </p:nvSpPr>
        <p:spPr>
          <a:xfrm>
            <a:off x="4656948" y="5312153"/>
            <a:ext cx="2428875" cy="1448410"/>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Important Columns Remain: duration, </a:t>
            </a:r>
            <a:r>
              <a:rPr lang="en-US" sz="1400" dirty="0" err="1">
                <a:solidFill>
                  <a:schemeClr val="tx1">
                    <a:lumMod val="75000"/>
                    <a:lumOff val="25000"/>
                  </a:schemeClr>
                </a:solidFill>
              </a:rPr>
              <a:t>director_facebook_likes</a:t>
            </a:r>
            <a:r>
              <a:rPr lang="en-US" sz="1400" dirty="0">
                <a:solidFill>
                  <a:schemeClr val="tx1">
                    <a:lumMod val="75000"/>
                    <a:lumOff val="25000"/>
                  </a:schemeClr>
                </a:solidFill>
              </a:rPr>
              <a:t>, actor_1_facebook_likes, actor_3_facebook_likes, gross, </a:t>
            </a:r>
            <a:r>
              <a:rPr lang="en-US" sz="1400" dirty="0" err="1">
                <a:solidFill>
                  <a:schemeClr val="tx1">
                    <a:lumMod val="75000"/>
                    <a:lumOff val="25000"/>
                  </a:schemeClr>
                </a:solidFill>
              </a:rPr>
              <a:t>num_voted_users</a:t>
            </a:r>
            <a:endParaRPr lang="en-US" sz="1400" dirty="0">
              <a:solidFill>
                <a:schemeClr val="tx1">
                  <a:lumMod val="75000"/>
                  <a:lumOff val="25000"/>
                </a:schemeClr>
              </a:solidFill>
            </a:endParaRPr>
          </a:p>
        </p:txBody>
      </p:sp>
      <p:grpSp>
        <p:nvGrpSpPr>
          <p:cNvPr id="41" name="Group 40" descr="Icon of human being and speech bubble. ">
            <a:extLst>
              <a:ext uri="{FF2B5EF4-FFF2-40B4-BE49-F238E27FC236}">
                <a16:creationId xmlns:a16="http://schemas.microsoft.com/office/drawing/2014/main" id="{F9B9D0B7-66BB-408F-A1CC-EA2209284AAD}"/>
              </a:ext>
            </a:extLst>
          </p:cNvPr>
          <p:cNvGrpSpPr/>
          <p:nvPr/>
        </p:nvGrpSpPr>
        <p:grpSpPr>
          <a:xfrm>
            <a:off x="4144646" y="2903628"/>
            <a:ext cx="378221" cy="380335"/>
            <a:chOff x="3171788" y="779462"/>
            <a:chExt cx="284163" cy="285751"/>
          </a:xfrm>
          <a:solidFill>
            <a:schemeClr val="accent3">
              <a:lumMod val="75000"/>
            </a:schemeClr>
          </a:solidFill>
        </p:grpSpPr>
        <p:sp>
          <p:nvSpPr>
            <p:cNvPr id="42" name="Freeform 2993">
              <a:extLst>
                <a:ext uri="{FF2B5EF4-FFF2-40B4-BE49-F238E27FC236}">
                  <a16:creationId xmlns:a16="http://schemas.microsoft.com/office/drawing/2014/main" id="{214A5167-4E01-4042-851A-88AFE72AE2DD}"/>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2994">
              <a:extLst>
                <a:ext uri="{FF2B5EF4-FFF2-40B4-BE49-F238E27FC236}">
                  <a16:creationId xmlns:a16="http://schemas.microsoft.com/office/drawing/2014/main" id="{EF3D2201-62FC-4C65-ADA0-327F681139C4}"/>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3" name="Group 52" descr="Icon of books. ">
            <a:extLst>
              <a:ext uri="{FF2B5EF4-FFF2-40B4-BE49-F238E27FC236}">
                <a16:creationId xmlns:a16="http://schemas.microsoft.com/office/drawing/2014/main" id="{8567F01D-3435-4405-B8A9-9C2446E042DD}"/>
              </a:ext>
            </a:extLst>
          </p:cNvPr>
          <p:cNvGrpSpPr/>
          <p:nvPr/>
        </p:nvGrpSpPr>
        <p:grpSpPr>
          <a:xfrm>
            <a:off x="5571346" y="2901918"/>
            <a:ext cx="344413" cy="382447"/>
            <a:chOff x="2608263" y="1920875"/>
            <a:chExt cx="258763" cy="287338"/>
          </a:xfrm>
          <a:solidFill>
            <a:schemeClr val="accent4">
              <a:lumMod val="75000"/>
            </a:schemeClr>
          </a:solidFill>
        </p:grpSpPr>
        <p:sp>
          <p:nvSpPr>
            <p:cNvPr id="54" name="Rectangle 705">
              <a:extLst>
                <a:ext uri="{FF2B5EF4-FFF2-40B4-BE49-F238E27FC236}">
                  <a16:creationId xmlns:a16="http://schemas.microsoft.com/office/drawing/2014/main" id="{D0A6A593-47E4-4B49-AA6D-52F8874CB4E1}"/>
                </a:ext>
              </a:extLst>
            </p:cNvPr>
            <p:cNvSpPr>
              <a:spLocks noChangeArrowheads="1"/>
            </p:cNvSpPr>
            <p:nvPr/>
          </p:nvSpPr>
          <p:spPr bwMode="auto">
            <a:xfrm>
              <a:off x="2808288" y="2122488"/>
              <a:ext cx="587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706">
              <a:extLst>
                <a:ext uri="{FF2B5EF4-FFF2-40B4-BE49-F238E27FC236}">
                  <a16:creationId xmlns:a16="http://schemas.microsoft.com/office/drawing/2014/main" id="{B6E4140A-62C5-4AC5-9815-F2E1EC98F9F6}"/>
                </a:ext>
              </a:extLst>
            </p:cNvPr>
            <p:cNvSpPr>
              <a:spLocks/>
            </p:cNvSpPr>
            <p:nvPr/>
          </p:nvSpPr>
          <p:spPr bwMode="auto">
            <a:xfrm>
              <a:off x="2808288" y="1920875"/>
              <a:ext cx="58738" cy="192088"/>
            </a:xfrm>
            <a:custGeom>
              <a:avLst/>
              <a:gdLst>
                <a:gd name="T0" fmla="*/ 163 w 181"/>
                <a:gd name="T1" fmla="*/ 0 h 602"/>
                <a:gd name="T2" fmla="*/ 158 w 181"/>
                <a:gd name="T3" fmla="*/ 3 h 602"/>
                <a:gd name="T4" fmla="*/ 154 w 181"/>
                <a:gd name="T5" fmla="*/ 7 h 602"/>
                <a:gd name="T6" fmla="*/ 151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3 w 181"/>
                <a:gd name="T23" fmla="*/ 270 h 602"/>
                <a:gd name="T24" fmla="*/ 91 w 181"/>
                <a:gd name="T25" fmla="*/ 271 h 602"/>
                <a:gd name="T26" fmla="*/ 78 w 181"/>
                <a:gd name="T27" fmla="*/ 270 h 602"/>
                <a:gd name="T28" fmla="*/ 68 w 181"/>
                <a:gd name="T29" fmla="*/ 266 h 602"/>
                <a:gd name="T30" fmla="*/ 57 w 181"/>
                <a:gd name="T31" fmla="*/ 261 h 602"/>
                <a:gd name="T32" fmla="*/ 48 w 181"/>
                <a:gd name="T33" fmla="*/ 254 h 602"/>
                <a:gd name="T34" fmla="*/ 41 w 181"/>
                <a:gd name="T35" fmla="*/ 245 h 602"/>
                <a:gd name="T36" fmla="*/ 36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8 w 181"/>
                <a:gd name="T49" fmla="*/ 0 h 602"/>
                <a:gd name="T50" fmla="*/ 13 w 181"/>
                <a:gd name="T51" fmla="*/ 0 h 602"/>
                <a:gd name="T52" fmla="*/ 8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60" y="2"/>
                  </a:lnTo>
                  <a:lnTo>
                    <a:pt x="158" y="3"/>
                  </a:lnTo>
                  <a:lnTo>
                    <a:pt x="156" y="5"/>
                  </a:lnTo>
                  <a:lnTo>
                    <a:pt x="154" y="7"/>
                  </a:lnTo>
                  <a:lnTo>
                    <a:pt x="152" y="9"/>
                  </a:lnTo>
                  <a:lnTo>
                    <a:pt x="151" y="12"/>
                  </a:lnTo>
                  <a:lnTo>
                    <a:pt x="151" y="15"/>
                  </a:lnTo>
                  <a:lnTo>
                    <a:pt x="151" y="211"/>
                  </a:lnTo>
                  <a:lnTo>
                    <a:pt x="150" y="217"/>
                  </a:lnTo>
                  <a:lnTo>
                    <a:pt x="150" y="222"/>
                  </a:lnTo>
                  <a:lnTo>
                    <a:pt x="148" y="229"/>
                  </a:lnTo>
                  <a:lnTo>
                    <a:pt x="146" y="234"/>
                  </a:lnTo>
                  <a:lnTo>
                    <a:pt x="144" y="240"/>
                  </a:lnTo>
                  <a:lnTo>
                    <a:pt x="141" y="245"/>
                  </a:lnTo>
                  <a:lnTo>
                    <a:pt x="137" y="249"/>
                  </a:lnTo>
                  <a:lnTo>
                    <a:pt x="133" y="254"/>
                  </a:lnTo>
                  <a:lnTo>
                    <a:pt x="129" y="258"/>
                  </a:lnTo>
                  <a:lnTo>
                    <a:pt x="125" y="261"/>
                  </a:lnTo>
                  <a:lnTo>
                    <a:pt x="119" y="264"/>
                  </a:lnTo>
                  <a:lnTo>
                    <a:pt x="114" y="266"/>
                  </a:lnTo>
                  <a:lnTo>
                    <a:pt x="108" y="269"/>
                  </a:lnTo>
                  <a:lnTo>
                    <a:pt x="103" y="270"/>
                  </a:lnTo>
                  <a:lnTo>
                    <a:pt x="97" y="271"/>
                  </a:lnTo>
                  <a:lnTo>
                    <a:pt x="91" y="271"/>
                  </a:lnTo>
                  <a:lnTo>
                    <a:pt x="85" y="271"/>
                  </a:lnTo>
                  <a:lnTo>
                    <a:pt x="78" y="270"/>
                  </a:lnTo>
                  <a:lnTo>
                    <a:pt x="73" y="269"/>
                  </a:lnTo>
                  <a:lnTo>
                    <a:pt x="68" y="266"/>
                  </a:lnTo>
                  <a:lnTo>
                    <a:pt x="62" y="264"/>
                  </a:lnTo>
                  <a:lnTo>
                    <a:pt x="57" y="261"/>
                  </a:lnTo>
                  <a:lnTo>
                    <a:pt x="53" y="258"/>
                  </a:lnTo>
                  <a:lnTo>
                    <a:pt x="48" y="254"/>
                  </a:lnTo>
                  <a:lnTo>
                    <a:pt x="44" y="249"/>
                  </a:lnTo>
                  <a:lnTo>
                    <a:pt x="41" y="245"/>
                  </a:lnTo>
                  <a:lnTo>
                    <a:pt x="38" y="240"/>
                  </a:lnTo>
                  <a:lnTo>
                    <a:pt x="36" y="234"/>
                  </a:lnTo>
                  <a:lnTo>
                    <a:pt x="33" y="229"/>
                  </a:lnTo>
                  <a:lnTo>
                    <a:pt x="32" y="224"/>
                  </a:lnTo>
                  <a:lnTo>
                    <a:pt x="31" y="217"/>
                  </a:lnTo>
                  <a:lnTo>
                    <a:pt x="30" y="211"/>
                  </a:lnTo>
                  <a:lnTo>
                    <a:pt x="30" y="15"/>
                  </a:lnTo>
                  <a:lnTo>
                    <a:pt x="30" y="12"/>
                  </a:lnTo>
                  <a:lnTo>
                    <a:pt x="29" y="9"/>
                  </a:lnTo>
                  <a:lnTo>
                    <a:pt x="28" y="7"/>
                  </a:lnTo>
                  <a:lnTo>
                    <a:pt x="26" y="5"/>
                  </a:lnTo>
                  <a:lnTo>
                    <a:pt x="24" y="3"/>
                  </a:lnTo>
                  <a:lnTo>
                    <a:pt x="22" y="2"/>
                  </a:lnTo>
                  <a:lnTo>
                    <a:pt x="18" y="0"/>
                  </a:lnTo>
                  <a:lnTo>
                    <a:pt x="15" y="0"/>
                  </a:lnTo>
                  <a:lnTo>
                    <a:pt x="13" y="0"/>
                  </a:lnTo>
                  <a:lnTo>
                    <a:pt x="10" y="2"/>
                  </a:lnTo>
                  <a:lnTo>
                    <a:pt x="8" y="3"/>
                  </a:lnTo>
                  <a:lnTo>
                    <a:pt x="6" y="5"/>
                  </a:lnTo>
                  <a:lnTo>
                    <a:pt x="3" y="7"/>
                  </a:lnTo>
                  <a:lnTo>
                    <a:pt x="1"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5" y="3"/>
                  </a:lnTo>
                  <a:lnTo>
                    <a:pt x="172" y="2"/>
                  </a:lnTo>
                  <a:lnTo>
                    <a:pt x="170"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707">
              <a:extLst>
                <a:ext uri="{FF2B5EF4-FFF2-40B4-BE49-F238E27FC236}">
                  <a16:creationId xmlns:a16="http://schemas.microsoft.com/office/drawing/2014/main" id="{2BB05B54-8B23-444D-95F1-028389DEF5DE}"/>
                </a:ext>
              </a:extLst>
            </p:cNvPr>
            <p:cNvSpPr>
              <a:spLocks/>
            </p:cNvSpPr>
            <p:nvPr/>
          </p:nvSpPr>
          <p:spPr bwMode="auto">
            <a:xfrm>
              <a:off x="2808288" y="2151063"/>
              <a:ext cx="58738" cy="57150"/>
            </a:xfrm>
            <a:custGeom>
              <a:avLst/>
              <a:gdLst>
                <a:gd name="T0" fmla="*/ 0 w 181"/>
                <a:gd name="T1" fmla="*/ 91 h 182"/>
                <a:gd name="T2" fmla="*/ 1 w 181"/>
                <a:gd name="T3" fmla="*/ 100 h 182"/>
                <a:gd name="T4" fmla="*/ 2 w 181"/>
                <a:gd name="T5" fmla="*/ 110 h 182"/>
                <a:gd name="T6" fmla="*/ 4 w 181"/>
                <a:gd name="T7" fmla="*/ 118 h 182"/>
                <a:gd name="T8" fmla="*/ 8 w 181"/>
                <a:gd name="T9" fmla="*/ 126 h 182"/>
                <a:gd name="T10" fmla="*/ 12 w 181"/>
                <a:gd name="T11" fmla="*/ 134 h 182"/>
                <a:gd name="T12" fmla="*/ 16 w 181"/>
                <a:gd name="T13" fmla="*/ 142 h 182"/>
                <a:gd name="T14" fmla="*/ 22 w 181"/>
                <a:gd name="T15" fmla="*/ 148 h 182"/>
                <a:gd name="T16" fmla="*/ 27 w 181"/>
                <a:gd name="T17" fmla="*/ 155 h 182"/>
                <a:gd name="T18" fmla="*/ 33 w 181"/>
                <a:gd name="T19" fmla="*/ 161 h 182"/>
                <a:gd name="T20" fmla="*/ 41 w 181"/>
                <a:gd name="T21" fmla="*/ 165 h 182"/>
                <a:gd name="T22" fmla="*/ 47 w 181"/>
                <a:gd name="T23" fmla="*/ 171 h 182"/>
                <a:gd name="T24" fmla="*/ 56 w 181"/>
                <a:gd name="T25" fmla="*/ 174 h 182"/>
                <a:gd name="T26" fmla="*/ 65 w 181"/>
                <a:gd name="T27" fmla="*/ 177 h 182"/>
                <a:gd name="T28" fmla="*/ 73 w 181"/>
                <a:gd name="T29" fmla="*/ 179 h 182"/>
                <a:gd name="T30" fmla="*/ 82 w 181"/>
                <a:gd name="T31" fmla="*/ 181 h 182"/>
                <a:gd name="T32" fmla="*/ 91 w 181"/>
                <a:gd name="T33" fmla="*/ 182 h 182"/>
                <a:gd name="T34" fmla="*/ 100 w 181"/>
                <a:gd name="T35" fmla="*/ 181 h 182"/>
                <a:gd name="T36" fmla="*/ 110 w 181"/>
                <a:gd name="T37" fmla="*/ 179 h 182"/>
                <a:gd name="T38" fmla="*/ 118 w 181"/>
                <a:gd name="T39" fmla="*/ 177 h 182"/>
                <a:gd name="T40" fmla="*/ 126 w 181"/>
                <a:gd name="T41" fmla="*/ 174 h 182"/>
                <a:gd name="T42" fmla="*/ 134 w 181"/>
                <a:gd name="T43" fmla="*/ 171 h 182"/>
                <a:gd name="T44" fmla="*/ 142 w 181"/>
                <a:gd name="T45" fmla="*/ 165 h 182"/>
                <a:gd name="T46" fmla="*/ 148 w 181"/>
                <a:gd name="T47" fmla="*/ 161 h 182"/>
                <a:gd name="T48" fmla="*/ 155 w 181"/>
                <a:gd name="T49" fmla="*/ 155 h 182"/>
                <a:gd name="T50" fmla="*/ 161 w 181"/>
                <a:gd name="T51" fmla="*/ 148 h 182"/>
                <a:gd name="T52" fmla="*/ 165 w 181"/>
                <a:gd name="T53" fmla="*/ 142 h 182"/>
                <a:gd name="T54" fmla="*/ 171 w 181"/>
                <a:gd name="T55" fmla="*/ 134 h 182"/>
                <a:gd name="T56" fmla="*/ 174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8" y="126"/>
                  </a:lnTo>
                  <a:lnTo>
                    <a:pt x="12" y="134"/>
                  </a:lnTo>
                  <a:lnTo>
                    <a:pt x="16" y="142"/>
                  </a:lnTo>
                  <a:lnTo>
                    <a:pt x="22" y="148"/>
                  </a:lnTo>
                  <a:lnTo>
                    <a:pt x="27" y="155"/>
                  </a:lnTo>
                  <a:lnTo>
                    <a:pt x="33" y="161"/>
                  </a:lnTo>
                  <a:lnTo>
                    <a:pt x="41" y="165"/>
                  </a:lnTo>
                  <a:lnTo>
                    <a:pt x="47" y="171"/>
                  </a:lnTo>
                  <a:lnTo>
                    <a:pt x="56" y="174"/>
                  </a:lnTo>
                  <a:lnTo>
                    <a:pt x="65" y="177"/>
                  </a:lnTo>
                  <a:lnTo>
                    <a:pt x="73" y="179"/>
                  </a:lnTo>
                  <a:lnTo>
                    <a:pt x="82" y="181"/>
                  </a:lnTo>
                  <a:lnTo>
                    <a:pt x="91" y="182"/>
                  </a:lnTo>
                  <a:lnTo>
                    <a:pt x="100" y="181"/>
                  </a:lnTo>
                  <a:lnTo>
                    <a:pt x="110" y="179"/>
                  </a:lnTo>
                  <a:lnTo>
                    <a:pt x="118" y="177"/>
                  </a:lnTo>
                  <a:lnTo>
                    <a:pt x="126" y="174"/>
                  </a:lnTo>
                  <a:lnTo>
                    <a:pt x="134" y="171"/>
                  </a:lnTo>
                  <a:lnTo>
                    <a:pt x="142" y="165"/>
                  </a:lnTo>
                  <a:lnTo>
                    <a:pt x="148" y="161"/>
                  </a:lnTo>
                  <a:lnTo>
                    <a:pt x="155" y="155"/>
                  </a:lnTo>
                  <a:lnTo>
                    <a:pt x="161" y="148"/>
                  </a:lnTo>
                  <a:lnTo>
                    <a:pt x="165" y="142"/>
                  </a:lnTo>
                  <a:lnTo>
                    <a:pt x="171" y="134"/>
                  </a:lnTo>
                  <a:lnTo>
                    <a:pt x="174"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708">
              <a:extLst>
                <a:ext uri="{FF2B5EF4-FFF2-40B4-BE49-F238E27FC236}">
                  <a16:creationId xmlns:a16="http://schemas.microsoft.com/office/drawing/2014/main" id="{FCD192F6-CF13-4B1C-AF7D-85317A2D8C92}"/>
                </a:ext>
              </a:extLst>
            </p:cNvPr>
            <p:cNvSpPr>
              <a:spLocks/>
            </p:cNvSpPr>
            <p:nvPr/>
          </p:nvSpPr>
          <p:spPr bwMode="auto">
            <a:xfrm>
              <a:off x="2833688" y="1930400"/>
              <a:ext cx="9525" cy="57150"/>
            </a:xfrm>
            <a:custGeom>
              <a:avLst/>
              <a:gdLst>
                <a:gd name="T0" fmla="*/ 15 w 30"/>
                <a:gd name="T1" fmla="*/ 181 h 181"/>
                <a:gd name="T2" fmla="*/ 17 w 30"/>
                <a:gd name="T3" fmla="*/ 181 h 181"/>
                <a:gd name="T4" fmla="*/ 21 w 30"/>
                <a:gd name="T5" fmla="*/ 180 h 181"/>
                <a:gd name="T6" fmla="*/ 23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3 w 30"/>
                <a:gd name="T29" fmla="*/ 3 h 181"/>
                <a:gd name="T30" fmla="*/ 21 w 30"/>
                <a:gd name="T31" fmla="*/ 2 h 181"/>
                <a:gd name="T32" fmla="*/ 17 w 30"/>
                <a:gd name="T33" fmla="*/ 0 h 181"/>
                <a:gd name="T34" fmla="*/ 15 w 30"/>
                <a:gd name="T35" fmla="*/ 0 h 181"/>
                <a:gd name="T36" fmla="*/ 12 w 30"/>
                <a:gd name="T37" fmla="*/ 0 h 181"/>
                <a:gd name="T38" fmla="*/ 9 w 30"/>
                <a:gd name="T39" fmla="*/ 2 h 181"/>
                <a:gd name="T40" fmla="*/ 7 w 30"/>
                <a:gd name="T41" fmla="*/ 3 h 181"/>
                <a:gd name="T42" fmla="*/ 5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5 w 30"/>
                <a:gd name="T61" fmla="*/ 176 h 181"/>
                <a:gd name="T62" fmla="*/ 7 w 30"/>
                <a:gd name="T63" fmla="*/ 179 h 181"/>
                <a:gd name="T64" fmla="*/ 9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1" y="180"/>
                  </a:lnTo>
                  <a:lnTo>
                    <a:pt x="23" y="179"/>
                  </a:lnTo>
                  <a:lnTo>
                    <a:pt x="26" y="176"/>
                  </a:lnTo>
                  <a:lnTo>
                    <a:pt x="27" y="174"/>
                  </a:lnTo>
                  <a:lnTo>
                    <a:pt x="29" y="172"/>
                  </a:lnTo>
                  <a:lnTo>
                    <a:pt x="29" y="169"/>
                  </a:lnTo>
                  <a:lnTo>
                    <a:pt x="30" y="166"/>
                  </a:lnTo>
                  <a:lnTo>
                    <a:pt x="30" y="16"/>
                  </a:lnTo>
                  <a:lnTo>
                    <a:pt x="29" y="12"/>
                  </a:lnTo>
                  <a:lnTo>
                    <a:pt x="29" y="9"/>
                  </a:lnTo>
                  <a:lnTo>
                    <a:pt x="27" y="7"/>
                  </a:lnTo>
                  <a:lnTo>
                    <a:pt x="26" y="5"/>
                  </a:lnTo>
                  <a:lnTo>
                    <a:pt x="23" y="3"/>
                  </a:lnTo>
                  <a:lnTo>
                    <a:pt x="21" y="2"/>
                  </a:lnTo>
                  <a:lnTo>
                    <a:pt x="17" y="0"/>
                  </a:lnTo>
                  <a:lnTo>
                    <a:pt x="15" y="0"/>
                  </a:lnTo>
                  <a:lnTo>
                    <a:pt x="12" y="0"/>
                  </a:lnTo>
                  <a:lnTo>
                    <a:pt x="9" y="2"/>
                  </a:lnTo>
                  <a:lnTo>
                    <a:pt x="7" y="3"/>
                  </a:lnTo>
                  <a:lnTo>
                    <a:pt x="5" y="5"/>
                  </a:lnTo>
                  <a:lnTo>
                    <a:pt x="2" y="7"/>
                  </a:lnTo>
                  <a:lnTo>
                    <a:pt x="1" y="9"/>
                  </a:lnTo>
                  <a:lnTo>
                    <a:pt x="0" y="12"/>
                  </a:lnTo>
                  <a:lnTo>
                    <a:pt x="0" y="16"/>
                  </a:lnTo>
                  <a:lnTo>
                    <a:pt x="0" y="166"/>
                  </a:lnTo>
                  <a:lnTo>
                    <a:pt x="0" y="169"/>
                  </a:lnTo>
                  <a:lnTo>
                    <a:pt x="1" y="172"/>
                  </a:lnTo>
                  <a:lnTo>
                    <a:pt x="2" y="174"/>
                  </a:lnTo>
                  <a:lnTo>
                    <a:pt x="5" y="176"/>
                  </a:lnTo>
                  <a:lnTo>
                    <a:pt x="7" y="179"/>
                  </a:lnTo>
                  <a:lnTo>
                    <a:pt x="9"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709">
              <a:extLst>
                <a:ext uri="{FF2B5EF4-FFF2-40B4-BE49-F238E27FC236}">
                  <a16:creationId xmlns:a16="http://schemas.microsoft.com/office/drawing/2014/main" id="{01062624-ADFC-42E8-A6C7-0C7AF44AC72F}"/>
                </a:ext>
              </a:extLst>
            </p:cNvPr>
            <p:cNvSpPr>
              <a:spLocks/>
            </p:cNvSpPr>
            <p:nvPr/>
          </p:nvSpPr>
          <p:spPr bwMode="auto">
            <a:xfrm>
              <a:off x="2741613" y="1920875"/>
              <a:ext cx="57150" cy="192088"/>
            </a:xfrm>
            <a:custGeom>
              <a:avLst/>
              <a:gdLst>
                <a:gd name="T0" fmla="*/ 162 w 180"/>
                <a:gd name="T1" fmla="*/ 0 h 602"/>
                <a:gd name="T2" fmla="*/ 157 w 180"/>
                <a:gd name="T3" fmla="*/ 3 h 602"/>
                <a:gd name="T4" fmla="*/ 153 w 180"/>
                <a:gd name="T5" fmla="*/ 7 h 602"/>
                <a:gd name="T6" fmla="*/ 151 w 180"/>
                <a:gd name="T7" fmla="*/ 12 h 602"/>
                <a:gd name="T8" fmla="*/ 150 w 180"/>
                <a:gd name="T9" fmla="*/ 211 h 602"/>
                <a:gd name="T10" fmla="*/ 149 w 180"/>
                <a:gd name="T11" fmla="*/ 222 h 602"/>
                <a:gd name="T12" fmla="*/ 146 w 180"/>
                <a:gd name="T13" fmla="*/ 234 h 602"/>
                <a:gd name="T14" fmla="*/ 140 w 180"/>
                <a:gd name="T15" fmla="*/ 245 h 602"/>
                <a:gd name="T16" fmla="*/ 133 w 180"/>
                <a:gd name="T17" fmla="*/ 254 h 602"/>
                <a:gd name="T18" fmla="*/ 123 w 180"/>
                <a:gd name="T19" fmla="*/ 261 h 602"/>
                <a:gd name="T20" fmla="*/ 114 w 180"/>
                <a:gd name="T21" fmla="*/ 266 h 602"/>
                <a:gd name="T22" fmla="*/ 102 w 180"/>
                <a:gd name="T23" fmla="*/ 270 h 602"/>
                <a:gd name="T24" fmla="*/ 90 w 180"/>
                <a:gd name="T25" fmla="*/ 271 h 602"/>
                <a:gd name="T26" fmla="*/ 78 w 180"/>
                <a:gd name="T27" fmla="*/ 270 h 602"/>
                <a:gd name="T28" fmla="*/ 66 w 180"/>
                <a:gd name="T29" fmla="*/ 266 h 602"/>
                <a:gd name="T30" fmla="*/ 57 w 180"/>
                <a:gd name="T31" fmla="*/ 261 h 602"/>
                <a:gd name="T32" fmla="*/ 47 w 180"/>
                <a:gd name="T33" fmla="*/ 254 h 602"/>
                <a:gd name="T34" fmla="*/ 41 w 180"/>
                <a:gd name="T35" fmla="*/ 245 h 602"/>
                <a:gd name="T36" fmla="*/ 34 w 180"/>
                <a:gd name="T37" fmla="*/ 234 h 602"/>
                <a:gd name="T38" fmla="*/ 31 w 180"/>
                <a:gd name="T39" fmla="*/ 224 h 602"/>
                <a:gd name="T40" fmla="*/ 30 w 180"/>
                <a:gd name="T41" fmla="*/ 211 h 602"/>
                <a:gd name="T42" fmla="*/ 30 w 180"/>
                <a:gd name="T43" fmla="*/ 12 h 602"/>
                <a:gd name="T44" fmla="*/ 28 w 180"/>
                <a:gd name="T45" fmla="*/ 7 h 602"/>
                <a:gd name="T46" fmla="*/ 24 w 180"/>
                <a:gd name="T47" fmla="*/ 3 h 602"/>
                <a:gd name="T48" fmla="*/ 18 w 180"/>
                <a:gd name="T49" fmla="*/ 0 h 602"/>
                <a:gd name="T50" fmla="*/ 12 w 180"/>
                <a:gd name="T51" fmla="*/ 0 h 602"/>
                <a:gd name="T52" fmla="*/ 6 w 180"/>
                <a:gd name="T53" fmla="*/ 3 h 602"/>
                <a:gd name="T54" fmla="*/ 2 w 180"/>
                <a:gd name="T55" fmla="*/ 7 h 602"/>
                <a:gd name="T56" fmla="*/ 0 w 180"/>
                <a:gd name="T57" fmla="*/ 12 h 602"/>
                <a:gd name="T58" fmla="*/ 0 w 180"/>
                <a:gd name="T59" fmla="*/ 211 h 602"/>
                <a:gd name="T60" fmla="*/ 180 w 180"/>
                <a:gd name="T61" fmla="*/ 602 h 602"/>
                <a:gd name="T62" fmla="*/ 180 w 180"/>
                <a:gd name="T63" fmla="*/ 15 h 602"/>
                <a:gd name="T64" fmla="*/ 179 w 180"/>
                <a:gd name="T65" fmla="*/ 9 h 602"/>
                <a:gd name="T66" fmla="*/ 176 w 180"/>
                <a:gd name="T67" fmla="*/ 5 h 602"/>
                <a:gd name="T68" fmla="*/ 172 w 180"/>
                <a:gd name="T69" fmla="*/ 2 h 602"/>
                <a:gd name="T70" fmla="*/ 165 w 180"/>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602">
                  <a:moveTo>
                    <a:pt x="165" y="0"/>
                  </a:moveTo>
                  <a:lnTo>
                    <a:pt x="162" y="0"/>
                  </a:lnTo>
                  <a:lnTo>
                    <a:pt x="160" y="2"/>
                  </a:lnTo>
                  <a:lnTo>
                    <a:pt x="157" y="3"/>
                  </a:lnTo>
                  <a:lnTo>
                    <a:pt x="154" y="5"/>
                  </a:lnTo>
                  <a:lnTo>
                    <a:pt x="153" y="7"/>
                  </a:lnTo>
                  <a:lnTo>
                    <a:pt x="151" y="9"/>
                  </a:lnTo>
                  <a:lnTo>
                    <a:pt x="151" y="12"/>
                  </a:lnTo>
                  <a:lnTo>
                    <a:pt x="150" y="15"/>
                  </a:lnTo>
                  <a:lnTo>
                    <a:pt x="150" y="211"/>
                  </a:lnTo>
                  <a:lnTo>
                    <a:pt x="150" y="217"/>
                  </a:lnTo>
                  <a:lnTo>
                    <a:pt x="149" y="222"/>
                  </a:lnTo>
                  <a:lnTo>
                    <a:pt x="148" y="229"/>
                  </a:lnTo>
                  <a:lnTo>
                    <a:pt x="146" y="234"/>
                  </a:lnTo>
                  <a:lnTo>
                    <a:pt x="143" y="240"/>
                  </a:lnTo>
                  <a:lnTo>
                    <a:pt x="140" y="245"/>
                  </a:lnTo>
                  <a:lnTo>
                    <a:pt x="136" y="249"/>
                  </a:lnTo>
                  <a:lnTo>
                    <a:pt x="133" y="254"/>
                  </a:lnTo>
                  <a:lnTo>
                    <a:pt x="129" y="258"/>
                  </a:lnTo>
                  <a:lnTo>
                    <a:pt x="123" y="261"/>
                  </a:lnTo>
                  <a:lnTo>
                    <a:pt x="119" y="264"/>
                  </a:lnTo>
                  <a:lnTo>
                    <a:pt x="114" y="266"/>
                  </a:lnTo>
                  <a:lnTo>
                    <a:pt x="108" y="269"/>
                  </a:lnTo>
                  <a:lnTo>
                    <a:pt x="102" y="270"/>
                  </a:lnTo>
                  <a:lnTo>
                    <a:pt x="96" y="271"/>
                  </a:lnTo>
                  <a:lnTo>
                    <a:pt x="90" y="271"/>
                  </a:lnTo>
                  <a:lnTo>
                    <a:pt x="84" y="271"/>
                  </a:lnTo>
                  <a:lnTo>
                    <a:pt x="78" y="270"/>
                  </a:lnTo>
                  <a:lnTo>
                    <a:pt x="72" y="269"/>
                  </a:lnTo>
                  <a:lnTo>
                    <a:pt x="66" y="266"/>
                  </a:lnTo>
                  <a:lnTo>
                    <a:pt x="61" y="264"/>
                  </a:lnTo>
                  <a:lnTo>
                    <a:pt x="57" y="261"/>
                  </a:lnTo>
                  <a:lnTo>
                    <a:pt x="51" y="258"/>
                  </a:lnTo>
                  <a:lnTo>
                    <a:pt x="47" y="254"/>
                  </a:lnTo>
                  <a:lnTo>
                    <a:pt x="44" y="249"/>
                  </a:lnTo>
                  <a:lnTo>
                    <a:pt x="41" y="245"/>
                  </a:lnTo>
                  <a:lnTo>
                    <a:pt x="37" y="240"/>
                  </a:lnTo>
                  <a:lnTo>
                    <a:pt x="34" y="234"/>
                  </a:lnTo>
                  <a:lnTo>
                    <a:pt x="32" y="229"/>
                  </a:lnTo>
                  <a:lnTo>
                    <a:pt x="31" y="224"/>
                  </a:lnTo>
                  <a:lnTo>
                    <a:pt x="30" y="217"/>
                  </a:lnTo>
                  <a:lnTo>
                    <a:pt x="30" y="211"/>
                  </a:lnTo>
                  <a:lnTo>
                    <a:pt x="30" y="15"/>
                  </a:lnTo>
                  <a:lnTo>
                    <a:pt x="30" y="12"/>
                  </a:lnTo>
                  <a:lnTo>
                    <a:pt x="29" y="9"/>
                  </a:lnTo>
                  <a:lnTo>
                    <a:pt x="28" y="7"/>
                  </a:lnTo>
                  <a:lnTo>
                    <a:pt x="26" y="5"/>
                  </a:lnTo>
                  <a:lnTo>
                    <a:pt x="24" y="3"/>
                  </a:lnTo>
                  <a:lnTo>
                    <a:pt x="20" y="2"/>
                  </a:lnTo>
                  <a:lnTo>
                    <a:pt x="18" y="0"/>
                  </a:lnTo>
                  <a:lnTo>
                    <a:pt x="15" y="0"/>
                  </a:lnTo>
                  <a:lnTo>
                    <a:pt x="12" y="0"/>
                  </a:lnTo>
                  <a:lnTo>
                    <a:pt x="9" y="2"/>
                  </a:lnTo>
                  <a:lnTo>
                    <a:pt x="6" y="3"/>
                  </a:lnTo>
                  <a:lnTo>
                    <a:pt x="4" y="5"/>
                  </a:lnTo>
                  <a:lnTo>
                    <a:pt x="2" y="7"/>
                  </a:lnTo>
                  <a:lnTo>
                    <a:pt x="1" y="9"/>
                  </a:lnTo>
                  <a:lnTo>
                    <a:pt x="0" y="12"/>
                  </a:lnTo>
                  <a:lnTo>
                    <a:pt x="0" y="15"/>
                  </a:lnTo>
                  <a:lnTo>
                    <a:pt x="0" y="211"/>
                  </a:lnTo>
                  <a:lnTo>
                    <a:pt x="0" y="602"/>
                  </a:lnTo>
                  <a:lnTo>
                    <a:pt x="180" y="602"/>
                  </a:lnTo>
                  <a:lnTo>
                    <a:pt x="180" y="211"/>
                  </a:lnTo>
                  <a:lnTo>
                    <a:pt x="180" y="15"/>
                  </a:lnTo>
                  <a:lnTo>
                    <a:pt x="180" y="12"/>
                  </a:lnTo>
                  <a:lnTo>
                    <a:pt x="179" y="9"/>
                  </a:lnTo>
                  <a:lnTo>
                    <a:pt x="178" y="7"/>
                  </a:lnTo>
                  <a:lnTo>
                    <a:pt x="176" y="5"/>
                  </a:lnTo>
                  <a:lnTo>
                    <a:pt x="174" y="3"/>
                  </a:lnTo>
                  <a:lnTo>
                    <a:pt x="172" y="2"/>
                  </a:lnTo>
                  <a:lnTo>
                    <a:pt x="168" y="0"/>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710">
              <a:extLst>
                <a:ext uri="{FF2B5EF4-FFF2-40B4-BE49-F238E27FC236}">
                  <a16:creationId xmlns:a16="http://schemas.microsoft.com/office/drawing/2014/main" id="{8AA6F9D2-5C11-4285-A4B0-23EFFF22BC80}"/>
                </a:ext>
              </a:extLst>
            </p:cNvPr>
            <p:cNvSpPr>
              <a:spLocks/>
            </p:cNvSpPr>
            <p:nvPr/>
          </p:nvSpPr>
          <p:spPr bwMode="auto">
            <a:xfrm>
              <a:off x="2741613" y="2151063"/>
              <a:ext cx="57150" cy="57150"/>
            </a:xfrm>
            <a:custGeom>
              <a:avLst/>
              <a:gdLst>
                <a:gd name="T0" fmla="*/ 0 w 180"/>
                <a:gd name="T1" fmla="*/ 91 h 182"/>
                <a:gd name="T2" fmla="*/ 0 w 180"/>
                <a:gd name="T3" fmla="*/ 100 h 182"/>
                <a:gd name="T4" fmla="*/ 2 w 180"/>
                <a:gd name="T5" fmla="*/ 110 h 182"/>
                <a:gd name="T6" fmla="*/ 4 w 180"/>
                <a:gd name="T7" fmla="*/ 118 h 182"/>
                <a:gd name="T8" fmla="*/ 7 w 180"/>
                <a:gd name="T9" fmla="*/ 126 h 182"/>
                <a:gd name="T10" fmla="*/ 11 w 180"/>
                <a:gd name="T11" fmla="*/ 134 h 182"/>
                <a:gd name="T12" fmla="*/ 15 w 180"/>
                <a:gd name="T13" fmla="*/ 142 h 182"/>
                <a:gd name="T14" fmla="*/ 20 w 180"/>
                <a:gd name="T15" fmla="*/ 148 h 182"/>
                <a:gd name="T16" fmla="*/ 27 w 180"/>
                <a:gd name="T17" fmla="*/ 155 h 182"/>
                <a:gd name="T18" fmla="*/ 33 w 180"/>
                <a:gd name="T19" fmla="*/ 161 h 182"/>
                <a:gd name="T20" fmla="*/ 40 w 180"/>
                <a:gd name="T21" fmla="*/ 165 h 182"/>
                <a:gd name="T22" fmla="*/ 47 w 180"/>
                <a:gd name="T23" fmla="*/ 171 h 182"/>
                <a:gd name="T24" fmla="*/ 55 w 180"/>
                <a:gd name="T25" fmla="*/ 174 h 182"/>
                <a:gd name="T26" fmla="*/ 63 w 180"/>
                <a:gd name="T27" fmla="*/ 177 h 182"/>
                <a:gd name="T28" fmla="*/ 72 w 180"/>
                <a:gd name="T29" fmla="*/ 179 h 182"/>
                <a:gd name="T30" fmla="*/ 80 w 180"/>
                <a:gd name="T31" fmla="*/ 181 h 182"/>
                <a:gd name="T32" fmla="*/ 90 w 180"/>
                <a:gd name="T33" fmla="*/ 182 h 182"/>
                <a:gd name="T34" fmla="*/ 100 w 180"/>
                <a:gd name="T35" fmla="*/ 181 h 182"/>
                <a:gd name="T36" fmla="*/ 108 w 180"/>
                <a:gd name="T37" fmla="*/ 179 h 182"/>
                <a:gd name="T38" fmla="*/ 117 w 180"/>
                <a:gd name="T39" fmla="*/ 177 h 182"/>
                <a:gd name="T40" fmla="*/ 125 w 180"/>
                <a:gd name="T41" fmla="*/ 174 h 182"/>
                <a:gd name="T42" fmla="*/ 133 w 180"/>
                <a:gd name="T43" fmla="*/ 171 h 182"/>
                <a:gd name="T44" fmla="*/ 140 w 180"/>
                <a:gd name="T45" fmla="*/ 165 h 182"/>
                <a:gd name="T46" fmla="*/ 148 w 180"/>
                <a:gd name="T47" fmla="*/ 161 h 182"/>
                <a:gd name="T48" fmla="*/ 154 w 180"/>
                <a:gd name="T49" fmla="*/ 155 h 182"/>
                <a:gd name="T50" fmla="*/ 160 w 180"/>
                <a:gd name="T51" fmla="*/ 148 h 182"/>
                <a:gd name="T52" fmla="*/ 165 w 180"/>
                <a:gd name="T53" fmla="*/ 142 h 182"/>
                <a:gd name="T54" fmla="*/ 169 w 180"/>
                <a:gd name="T55" fmla="*/ 134 h 182"/>
                <a:gd name="T56" fmla="*/ 174 w 180"/>
                <a:gd name="T57" fmla="*/ 126 h 182"/>
                <a:gd name="T58" fmla="*/ 177 w 180"/>
                <a:gd name="T59" fmla="*/ 118 h 182"/>
                <a:gd name="T60" fmla="*/ 179 w 180"/>
                <a:gd name="T61" fmla="*/ 110 h 182"/>
                <a:gd name="T62" fmla="*/ 180 w 180"/>
                <a:gd name="T63" fmla="*/ 100 h 182"/>
                <a:gd name="T64" fmla="*/ 180 w 180"/>
                <a:gd name="T65" fmla="*/ 91 h 182"/>
                <a:gd name="T66" fmla="*/ 180 w 180"/>
                <a:gd name="T67" fmla="*/ 0 h 182"/>
                <a:gd name="T68" fmla="*/ 0 w 180"/>
                <a:gd name="T69" fmla="*/ 0 h 182"/>
                <a:gd name="T70" fmla="*/ 0 w 180"/>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182">
                  <a:moveTo>
                    <a:pt x="0" y="91"/>
                  </a:moveTo>
                  <a:lnTo>
                    <a:pt x="0" y="100"/>
                  </a:lnTo>
                  <a:lnTo>
                    <a:pt x="2" y="110"/>
                  </a:lnTo>
                  <a:lnTo>
                    <a:pt x="4" y="118"/>
                  </a:lnTo>
                  <a:lnTo>
                    <a:pt x="7" y="126"/>
                  </a:lnTo>
                  <a:lnTo>
                    <a:pt x="11" y="134"/>
                  </a:lnTo>
                  <a:lnTo>
                    <a:pt x="15" y="142"/>
                  </a:lnTo>
                  <a:lnTo>
                    <a:pt x="20" y="148"/>
                  </a:lnTo>
                  <a:lnTo>
                    <a:pt x="27" y="155"/>
                  </a:lnTo>
                  <a:lnTo>
                    <a:pt x="33" y="161"/>
                  </a:lnTo>
                  <a:lnTo>
                    <a:pt x="40" y="165"/>
                  </a:lnTo>
                  <a:lnTo>
                    <a:pt x="47" y="171"/>
                  </a:lnTo>
                  <a:lnTo>
                    <a:pt x="55" y="174"/>
                  </a:lnTo>
                  <a:lnTo>
                    <a:pt x="63" y="177"/>
                  </a:lnTo>
                  <a:lnTo>
                    <a:pt x="72" y="179"/>
                  </a:lnTo>
                  <a:lnTo>
                    <a:pt x="80" y="181"/>
                  </a:lnTo>
                  <a:lnTo>
                    <a:pt x="90" y="182"/>
                  </a:lnTo>
                  <a:lnTo>
                    <a:pt x="100" y="181"/>
                  </a:lnTo>
                  <a:lnTo>
                    <a:pt x="108" y="179"/>
                  </a:lnTo>
                  <a:lnTo>
                    <a:pt x="117" y="177"/>
                  </a:lnTo>
                  <a:lnTo>
                    <a:pt x="125" y="174"/>
                  </a:lnTo>
                  <a:lnTo>
                    <a:pt x="133" y="171"/>
                  </a:lnTo>
                  <a:lnTo>
                    <a:pt x="140" y="165"/>
                  </a:lnTo>
                  <a:lnTo>
                    <a:pt x="148" y="161"/>
                  </a:lnTo>
                  <a:lnTo>
                    <a:pt x="154" y="155"/>
                  </a:lnTo>
                  <a:lnTo>
                    <a:pt x="160" y="148"/>
                  </a:lnTo>
                  <a:lnTo>
                    <a:pt x="165" y="142"/>
                  </a:lnTo>
                  <a:lnTo>
                    <a:pt x="169" y="134"/>
                  </a:lnTo>
                  <a:lnTo>
                    <a:pt x="174" y="126"/>
                  </a:lnTo>
                  <a:lnTo>
                    <a:pt x="177" y="118"/>
                  </a:lnTo>
                  <a:lnTo>
                    <a:pt x="179" y="110"/>
                  </a:lnTo>
                  <a:lnTo>
                    <a:pt x="180" y="100"/>
                  </a:lnTo>
                  <a:lnTo>
                    <a:pt x="180" y="91"/>
                  </a:lnTo>
                  <a:lnTo>
                    <a:pt x="180"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Rectangle 711">
              <a:extLst>
                <a:ext uri="{FF2B5EF4-FFF2-40B4-BE49-F238E27FC236}">
                  <a16:creationId xmlns:a16="http://schemas.microsoft.com/office/drawing/2014/main" id="{972C0779-96D7-4A7C-B110-5886B8B5DF43}"/>
                </a:ext>
              </a:extLst>
            </p:cNvPr>
            <p:cNvSpPr>
              <a:spLocks noChangeArrowheads="1"/>
            </p:cNvSpPr>
            <p:nvPr/>
          </p:nvSpPr>
          <p:spPr bwMode="auto">
            <a:xfrm>
              <a:off x="274161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712">
              <a:extLst>
                <a:ext uri="{FF2B5EF4-FFF2-40B4-BE49-F238E27FC236}">
                  <a16:creationId xmlns:a16="http://schemas.microsoft.com/office/drawing/2014/main" id="{4533D40B-18F2-4A93-B829-E6C6A0AC582E}"/>
                </a:ext>
              </a:extLst>
            </p:cNvPr>
            <p:cNvSpPr>
              <a:spLocks/>
            </p:cNvSpPr>
            <p:nvPr/>
          </p:nvSpPr>
          <p:spPr bwMode="auto">
            <a:xfrm>
              <a:off x="2765425" y="1930400"/>
              <a:ext cx="9525" cy="57150"/>
            </a:xfrm>
            <a:custGeom>
              <a:avLst/>
              <a:gdLst>
                <a:gd name="T0" fmla="*/ 15 w 30"/>
                <a:gd name="T1" fmla="*/ 181 h 181"/>
                <a:gd name="T2" fmla="*/ 18 w 30"/>
                <a:gd name="T3" fmla="*/ 181 h 181"/>
                <a:gd name="T4" fmla="*/ 21 w 30"/>
                <a:gd name="T5" fmla="*/ 180 h 181"/>
                <a:gd name="T6" fmla="*/ 24 w 30"/>
                <a:gd name="T7" fmla="*/ 179 h 181"/>
                <a:gd name="T8" fmla="*/ 26 w 30"/>
                <a:gd name="T9" fmla="*/ 176 h 181"/>
                <a:gd name="T10" fmla="*/ 28 w 30"/>
                <a:gd name="T11" fmla="*/ 174 h 181"/>
                <a:gd name="T12" fmla="*/ 29 w 30"/>
                <a:gd name="T13" fmla="*/ 172 h 181"/>
                <a:gd name="T14" fmla="*/ 30 w 30"/>
                <a:gd name="T15" fmla="*/ 169 h 181"/>
                <a:gd name="T16" fmla="*/ 30 w 30"/>
                <a:gd name="T17" fmla="*/ 166 h 181"/>
                <a:gd name="T18" fmla="*/ 30 w 30"/>
                <a:gd name="T19" fmla="*/ 16 h 181"/>
                <a:gd name="T20" fmla="*/ 30 w 30"/>
                <a:gd name="T21" fmla="*/ 12 h 181"/>
                <a:gd name="T22" fmla="*/ 29 w 30"/>
                <a:gd name="T23" fmla="*/ 9 h 181"/>
                <a:gd name="T24" fmla="*/ 28 w 30"/>
                <a:gd name="T25" fmla="*/ 7 h 181"/>
                <a:gd name="T26" fmla="*/ 26 w 30"/>
                <a:gd name="T27" fmla="*/ 5 h 181"/>
                <a:gd name="T28" fmla="*/ 24 w 30"/>
                <a:gd name="T29" fmla="*/ 3 h 181"/>
                <a:gd name="T30" fmla="*/ 21 w 30"/>
                <a:gd name="T31" fmla="*/ 2 h 181"/>
                <a:gd name="T32" fmla="*/ 18 w 30"/>
                <a:gd name="T33" fmla="*/ 0 h 181"/>
                <a:gd name="T34" fmla="*/ 15 w 30"/>
                <a:gd name="T35" fmla="*/ 0 h 181"/>
                <a:gd name="T36" fmla="*/ 12 w 30"/>
                <a:gd name="T37" fmla="*/ 0 h 181"/>
                <a:gd name="T38" fmla="*/ 10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10 w 30"/>
                <a:gd name="T65" fmla="*/ 180 h 181"/>
                <a:gd name="T66" fmla="*/ 12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4" y="179"/>
                  </a:lnTo>
                  <a:lnTo>
                    <a:pt x="26" y="176"/>
                  </a:lnTo>
                  <a:lnTo>
                    <a:pt x="28" y="174"/>
                  </a:lnTo>
                  <a:lnTo>
                    <a:pt x="29" y="172"/>
                  </a:lnTo>
                  <a:lnTo>
                    <a:pt x="30" y="169"/>
                  </a:lnTo>
                  <a:lnTo>
                    <a:pt x="30" y="166"/>
                  </a:lnTo>
                  <a:lnTo>
                    <a:pt x="30" y="16"/>
                  </a:lnTo>
                  <a:lnTo>
                    <a:pt x="30" y="12"/>
                  </a:lnTo>
                  <a:lnTo>
                    <a:pt x="29" y="9"/>
                  </a:lnTo>
                  <a:lnTo>
                    <a:pt x="28" y="7"/>
                  </a:lnTo>
                  <a:lnTo>
                    <a:pt x="26" y="5"/>
                  </a:lnTo>
                  <a:lnTo>
                    <a:pt x="24" y="3"/>
                  </a:lnTo>
                  <a:lnTo>
                    <a:pt x="21" y="2"/>
                  </a:lnTo>
                  <a:lnTo>
                    <a:pt x="18" y="0"/>
                  </a:lnTo>
                  <a:lnTo>
                    <a:pt x="15" y="0"/>
                  </a:lnTo>
                  <a:lnTo>
                    <a:pt x="12" y="0"/>
                  </a:lnTo>
                  <a:lnTo>
                    <a:pt x="10"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10" y="180"/>
                  </a:lnTo>
                  <a:lnTo>
                    <a:pt x="12"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713">
              <a:extLst>
                <a:ext uri="{FF2B5EF4-FFF2-40B4-BE49-F238E27FC236}">
                  <a16:creationId xmlns:a16="http://schemas.microsoft.com/office/drawing/2014/main" id="{0B3AC97E-B521-48C2-8635-E6E2BFE55FC9}"/>
                </a:ext>
              </a:extLst>
            </p:cNvPr>
            <p:cNvSpPr>
              <a:spLocks/>
            </p:cNvSpPr>
            <p:nvPr/>
          </p:nvSpPr>
          <p:spPr bwMode="auto">
            <a:xfrm>
              <a:off x="2674938" y="2151063"/>
              <a:ext cx="57150" cy="57150"/>
            </a:xfrm>
            <a:custGeom>
              <a:avLst/>
              <a:gdLst>
                <a:gd name="T0" fmla="*/ 0 w 181"/>
                <a:gd name="T1" fmla="*/ 91 h 182"/>
                <a:gd name="T2" fmla="*/ 1 w 181"/>
                <a:gd name="T3" fmla="*/ 100 h 182"/>
                <a:gd name="T4" fmla="*/ 2 w 181"/>
                <a:gd name="T5" fmla="*/ 110 h 182"/>
                <a:gd name="T6" fmla="*/ 4 w 181"/>
                <a:gd name="T7" fmla="*/ 118 h 182"/>
                <a:gd name="T8" fmla="*/ 7 w 181"/>
                <a:gd name="T9" fmla="*/ 126 h 182"/>
                <a:gd name="T10" fmla="*/ 11 w 181"/>
                <a:gd name="T11" fmla="*/ 134 h 182"/>
                <a:gd name="T12" fmla="*/ 16 w 181"/>
                <a:gd name="T13" fmla="*/ 142 h 182"/>
                <a:gd name="T14" fmla="*/ 21 w 181"/>
                <a:gd name="T15" fmla="*/ 148 h 182"/>
                <a:gd name="T16" fmla="*/ 26 w 181"/>
                <a:gd name="T17" fmla="*/ 155 h 182"/>
                <a:gd name="T18" fmla="*/ 33 w 181"/>
                <a:gd name="T19" fmla="*/ 161 h 182"/>
                <a:gd name="T20" fmla="*/ 40 w 181"/>
                <a:gd name="T21" fmla="*/ 165 h 182"/>
                <a:gd name="T22" fmla="*/ 47 w 181"/>
                <a:gd name="T23" fmla="*/ 171 h 182"/>
                <a:gd name="T24" fmla="*/ 55 w 181"/>
                <a:gd name="T25" fmla="*/ 174 h 182"/>
                <a:gd name="T26" fmla="*/ 64 w 181"/>
                <a:gd name="T27" fmla="*/ 177 h 182"/>
                <a:gd name="T28" fmla="*/ 73 w 181"/>
                <a:gd name="T29" fmla="*/ 179 h 182"/>
                <a:gd name="T30" fmla="*/ 81 w 181"/>
                <a:gd name="T31" fmla="*/ 181 h 182"/>
                <a:gd name="T32" fmla="*/ 91 w 181"/>
                <a:gd name="T33" fmla="*/ 182 h 182"/>
                <a:gd name="T34" fmla="*/ 99 w 181"/>
                <a:gd name="T35" fmla="*/ 181 h 182"/>
                <a:gd name="T36" fmla="*/ 109 w 181"/>
                <a:gd name="T37" fmla="*/ 179 h 182"/>
                <a:gd name="T38" fmla="*/ 118 w 181"/>
                <a:gd name="T39" fmla="*/ 177 h 182"/>
                <a:gd name="T40" fmla="*/ 125 w 181"/>
                <a:gd name="T41" fmla="*/ 174 h 182"/>
                <a:gd name="T42" fmla="*/ 134 w 181"/>
                <a:gd name="T43" fmla="*/ 171 h 182"/>
                <a:gd name="T44" fmla="*/ 141 w 181"/>
                <a:gd name="T45" fmla="*/ 165 h 182"/>
                <a:gd name="T46" fmla="*/ 148 w 181"/>
                <a:gd name="T47" fmla="*/ 161 h 182"/>
                <a:gd name="T48" fmla="*/ 154 w 181"/>
                <a:gd name="T49" fmla="*/ 155 h 182"/>
                <a:gd name="T50" fmla="*/ 161 w 181"/>
                <a:gd name="T51" fmla="*/ 148 h 182"/>
                <a:gd name="T52" fmla="*/ 165 w 181"/>
                <a:gd name="T53" fmla="*/ 142 h 182"/>
                <a:gd name="T54" fmla="*/ 170 w 181"/>
                <a:gd name="T55" fmla="*/ 134 h 182"/>
                <a:gd name="T56" fmla="*/ 173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7" y="126"/>
                  </a:lnTo>
                  <a:lnTo>
                    <a:pt x="11" y="134"/>
                  </a:lnTo>
                  <a:lnTo>
                    <a:pt x="16" y="142"/>
                  </a:lnTo>
                  <a:lnTo>
                    <a:pt x="21" y="148"/>
                  </a:lnTo>
                  <a:lnTo>
                    <a:pt x="26" y="155"/>
                  </a:lnTo>
                  <a:lnTo>
                    <a:pt x="33" y="161"/>
                  </a:lnTo>
                  <a:lnTo>
                    <a:pt x="40" y="165"/>
                  </a:lnTo>
                  <a:lnTo>
                    <a:pt x="47" y="171"/>
                  </a:lnTo>
                  <a:lnTo>
                    <a:pt x="55" y="174"/>
                  </a:lnTo>
                  <a:lnTo>
                    <a:pt x="64" y="177"/>
                  </a:lnTo>
                  <a:lnTo>
                    <a:pt x="73" y="179"/>
                  </a:lnTo>
                  <a:lnTo>
                    <a:pt x="81" y="181"/>
                  </a:lnTo>
                  <a:lnTo>
                    <a:pt x="91" y="182"/>
                  </a:lnTo>
                  <a:lnTo>
                    <a:pt x="99" y="181"/>
                  </a:lnTo>
                  <a:lnTo>
                    <a:pt x="109" y="179"/>
                  </a:lnTo>
                  <a:lnTo>
                    <a:pt x="118" y="177"/>
                  </a:lnTo>
                  <a:lnTo>
                    <a:pt x="125" y="174"/>
                  </a:lnTo>
                  <a:lnTo>
                    <a:pt x="134" y="171"/>
                  </a:lnTo>
                  <a:lnTo>
                    <a:pt x="141" y="165"/>
                  </a:lnTo>
                  <a:lnTo>
                    <a:pt x="148" y="161"/>
                  </a:lnTo>
                  <a:lnTo>
                    <a:pt x="154" y="155"/>
                  </a:lnTo>
                  <a:lnTo>
                    <a:pt x="161" y="148"/>
                  </a:lnTo>
                  <a:lnTo>
                    <a:pt x="165" y="142"/>
                  </a:lnTo>
                  <a:lnTo>
                    <a:pt x="170" y="134"/>
                  </a:lnTo>
                  <a:lnTo>
                    <a:pt x="173"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714">
              <a:extLst>
                <a:ext uri="{FF2B5EF4-FFF2-40B4-BE49-F238E27FC236}">
                  <a16:creationId xmlns:a16="http://schemas.microsoft.com/office/drawing/2014/main" id="{7F864FC8-AB3C-49D8-83BB-14DA025641EE}"/>
                </a:ext>
              </a:extLst>
            </p:cNvPr>
            <p:cNvSpPr>
              <a:spLocks/>
            </p:cNvSpPr>
            <p:nvPr/>
          </p:nvSpPr>
          <p:spPr bwMode="auto">
            <a:xfrm>
              <a:off x="2674938" y="1920875"/>
              <a:ext cx="57150" cy="192088"/>
            </a:xfrm>
            <a:custGeom>
              <a:avLst/>
              <a:gdLst>
                <a:gd name="T0" fmla="*/ 163 w 181"/>
                <a:gd name="T1" fmla="*/ 0 h 602"/>
                <a:gd name="T2" fmla="*/ 157 w 181"/>
                <a:gd name="T3" fmla="*/ 3 h 602"/>
                <a:gd name="T4" fmla="*/ 153 w 181"/>
                <a:gd name="T5" fmla="*/ 7 h 602"/>
                <a:gd name="T6" fmla="*/ 151 w 181"/>
                <a:gd name="T7" fmla="*/ 12 h 602"/>
                <a:gd name="T8" fmla="*/ 151 w 181"/>
                <a:gd name="T9" fmla="*/ 211 h 602"/>
                <a:gd name="T10" fmla="*/ 150 w 181"/>
                <a:gd name="T11" fmla="*/ 222 h 602"/>
                <a:gd name="T12" fmla="*/ 146 w 181"/>
                <a:gd name="T13" fmla="*/ 234 h 602"/>
                <a:gd name="T14" fmla="*/ 140 w 181"/>
                <a:gd name="T15" fmla="*/ 245 h 602"/>
                <a:gd name="T16" fmla="*/ 133 w 181"/>
                <a:gd name="T17" fmla="*/ 254 h 602"/>
                <a:gd name="T18" fmla="*/ 124 w 181"/>
                <a:gd name="T19" fmla="*/ 261 h 602"/>
                <a:gd name="T20" fmla="*/ 113 w 181"/>
                <a:gd name="T21" fmla="*/ 266 h 602"/>
                <a:gd name="T22" fmla="*/ 103 w 181"/>
                <a:gd name="T23" fmla="*/ 270 h 602"/>
                <a:gd name="T24" fmla="*/ 91 w 181"/>
                <a:gd name="T25" fmla="*/ 271 h 602"/>
                <a:gd name="T26" fmla="*/ 78 w 181"/>
                <a:gd name="T27" fmla="*/ 270 h 602"/>
                <a:gd name="T28" fmla="*/ 67 w 181"/>
                <a:gd name="T29" fmla="*/ 266 h 602"/>
                <a:gd name="T30" fmla="*/ 57 w 181"/>
                <a:gd name="T31" fmla="*/ 261 h 602"/>
                <a:gd name="T32" fmla="*/ 48 w 181"/>
                <a:gd name="T33" fmla="*/ 254 h 602"/>
                <a:gd name="T34" fmla="*/ 40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3 w 181"/>
                <a:gd name="T47" fmla="*/ 3 h 602"/>
                <a:gd name="T48" fmla="*/ 18 w 181"/>
                <a:gd name="T49" fmla="*/ 0 h 602"/>
                <a:gd name="T50" fmla="*/ 13 w 181"/>
                <a:gd name="T51" fmla="*/ 0 h 602"/>
                <a:gd name="T52" fmla="*/ 7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1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59" y="2"/>
                  </a:lnTo>
                  <a:lnTo>
                    <a:pt x="157" y="3"/>
                  </a:lnTo>
                  <a:lnTo>
                    <a:pt x="155" y="5"/>
                  </a:lnTo>
                  <a:lnTo>
                    <a:pt x="153" y="7"/>
                  </a:lnTo>
                  <a:lnTo>
                    <a:pt x="152" y="9"/>
                  </a:lnTo>
                  <a:lnTo>
                    <a:pt x="151" y="12"/>
                  </a:lnTo>
                  <a:lnTo>
                    <a:pt x="151" y="15"/>
                  </a:lnTo>
                  <a:lnTo>
                    <a:pt x="151" y="211"/>
                  </a:lnTo>
                  <a:lnTo>
                    <a:pt x="150" y="217"/>
                  </a:lnTo>
                  <a:lnTo>
                    <a:pt x="150" y="222"/>
                  </a:lnTo>
                  <a:lnTo>
                    <a:pt x="148" y="229"/>
                  </a:lnTo>
                  <a:lnTo>
                    <a:pt x="146" y="234"/>
                  </a:lnTo>
                  <a:lnTo>
                    <a:pt x="143" y="240"/>
                  </a:lnTo>
                  <a:lnTo>
                    <a:pt x="140" y="245"/>
                  </a:lnTo>
                  <a:lnTo>
                    <a:pt x="137" y="249"/>
                  </a:lnTo>
                  <a:lnTo>
                    <a:pt x="133" y="254"/>
                  </a:lnTo>
                  <a:lnTo>
                    <a:pt x="128" y="258"/>
                  </a:lnTo>
                  <a:lnTo>
                    <a:pt x="124" y="261"/>
                  </a:lnTo>
                  <a:lnTo>
                    <a:pt x="119" y="264"/>
                  </a:lnTo>
                  <a:lnTo>
                    <a:pt x="113" y="266"/>
                  </a:lnTo>
                  <a:lnTo>
                    <a:pt x="108" y="269"/>
                  </a:lnTo>
                  <a:lnTo>
                    <a:pt x="103" y="270"/>
                  </a:lnTo>
                  <a:lnTo>
                    <a:pt x="96" y="271"/>
                  </a:lnTo>
                  <a:lnTo>
                    <a:pt x="91" y="271"/>
                  </a:lnTo>
                  <a:lnTo>
                    <a:pt x="84" y="271"/>
                  </a:lnTo>
                  <a:lnTo>
                    <a:pt x="78" y="270"/>
                  </a:lnTo>
                  <a:lnTo>
                    <a:pt x="73" y="269"/>
                  </a:lnTo>
                  <a:lnTo>
                    <a:pt x="67" y="266"/>
                  </a:lnTo>
                  <a:lnTo>
                    <a:pt x="62" y="264"/>
                  </a:lnTo>
                  <a:lnTo>
                    <a:pt x="57" y="261"/>
                  </a:lnTo>
                  <a:lnTo>
                    <a:pt x="52" y="258"/>
                  </a:lnTo>
                  <a:lnTo>
                    <a:pt x="48" y="254"/>
                  </a:lnTo>
                  <a:lnTo>
                    <a:pt x="44" y="249"/>
                  </a:lnTo>
                  <a:lnTo>
                    <a:pt x="40" y="245"/>
                  </a:lnTo>
                  <a:lnTo>
                    <a:pt x="37" y="240"/>
                  </a:lnTo>
                  <a:lnTo>
                    <a:pt x="35" y="234"/>
                  </a:lnTo>
                  <a:lnTo>
                    <a:pt x="33" y="229"/>
                  </a:lnTo>
                  <a:lnTo>
                    <a:pt x="32" y="224"/>
                  </a:lnTo>
                  <a:lnTo>
                    <a:pt x="31" y="217"/>
                  </a:lnTo>
                  <a:lnTo>
                    <a:pt x="30" y="211"/>
                  </a:lnTo>
                  <a:lnTo>
                    <a:pt x="30" y="15"/>
                  </a:lnTo>
                  <a:lnTo>
                    <a:pt x="30" y="12"/>
                  </a:lnTo>
                  <a:lnTo>
                    <a:pt x="29" y="9"/>
                  </a:lnTo>
                  <a:lnTo>
                    <a:pt x="28" y="7"/>
                  </a:lnTo>
                  <a:lnTo>
                    <a:pt x="25" y="5"/>
                  </a:lnTo>
                  <a:lnTo>
                    <a:pt x="23" y="3"/>
                  </a:lnTo>
                  <a:lnTo>
                    <a:pt x="21" y="2"/>
                  </a:lnTo>
                  <a:lnTo>
                    <a:pt x="18" y="0"/>
                  </a:lnTo>
                  <a:lnTo>
                    <a:pt x="15" y="0"/>
                  </a:lnTo>
                  <a:lnTo>
                    <a:pt x="13" y="0"/>
                  </a:lnTo>
                  <a:lnTo>
                    <a:pt x="9" y="2"/>
                  </a:lnTo>
                  <a:lnTo>
                    <a:pt x="7" y="3"/>
                  </a:lnTo>
                  <a:lnTo>
                    <a:pt x="5" y="5"/>
                  </a:lnTo>
                  <a:lnTo>
                    <a:pt x="3" y="7"/>
                  </a:lnTo>
                  <a:lnTo>
                    <a:pt x="2"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4" y="3"/>
                  </a:lnTo>
                  <a:lnTo>
                    <a:pt x="171"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Rectangle 715">
              <a:extLst>
                <a:ext uri="{FF2B5EF4-FFF2-40B4-BE49-F238E27FC236}">
                  <a16:creationId xmlns:a16="http://schemas.microsoft.com/office/drawing/2014/main" id="{F62F4F23-3E58-4391-99F6-14D56BFAABEA}"/>
                </a:ext>
              </a:extLst>
            </p:cNvPr>
            <p:cNvSpPr>
              <a:spLocks noChangeArrowheads="1"/>
            </p:cNvSpPr>
            <p:nvPr/>
          </p:nvSpPr>
          <p:spPr bwMode="auto">
            <a:xfrm>
              <a:off x="2674938"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716">
              <a:extLst>
                <a:ext uri="{FF2B5EF4-FFF2-40B4-BE49-F238E27FC236}">
                  <a16:creationId xmlns:a16="http://schemas.microsoft.com/office/drawing/2014/main" id="{66455EB6-E255-40C5-AFB5-4353F1040930}"/>
                </a:ext>
              </a:extLst>
            </p:cNvPr>
            <p:cNvSpPr>
              <a:spLocks/>
            </p:cNvSpPr>
            <p:nvPr/>
          </p:nvSpPr>
          <p:spPr bwMode="auto">
            <a:xfrm>
              <a:off x="2698750" y="1930400"/>
              <a:ext cx="9525" cy="57150"/>
            </a:xfrm>
            <a:custGeom>
              <a:avLst/>
              <a:gdLst>
                <a:gd name="T0" fmla="*/ 15 w 30"/>
                <a:gd name="T1" fmla="*/ 181 h 181"/>
                <a:gd name="T2" fmla="*/ 17 w 30"/>
                <a:gd name="T3" fmla="*/ 181 h 181"/>
                <a:gd name="T4" fmla="*/ 20 w 30"/>
                <a:gd name="T5" fmla="*/ 180 h 181"/>
                <a:gd name="T6" fmla="*/ 22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2 w 30"/>
                <a:gd name="T29" fmla="*/ 3 h 181"/>
                <a:gd name="T30" fmla="*/ 20 w 30"/>
                <a:gd name="T31" fmla="*/ 2 h 181"/>
                <a:gd name="T32" fmla="*/ 17 w 30"/>
                <a:gd name="T33" fmla="*/ 0 h 181"/>
                <a:gd name="T34" fmla="*/ 15 w 30"/>
                <a:gd name="T35" fmla="*/ 0 h 181"/>
                <a:gd name="T36" fmla="*/ 12 w 30"/>
                <a:gd name="T37" fmla="*/ 0 h 181"/>
                <a:gd name="T38" fmla="*/ 8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8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0" y="180"/>
                  </a:lnTo>
                  <a:lnTo>
                    <a:pt x="22" y="179"/>
                  </a:lnTo>
                  <a:lnTo>
                    <a:pt x="26" y="176"/>
                  </a:lnTo>
                  <a:lnTo>
                    <a:pt x="27" y="174"/>
                  </a:lnTo>
                  <a:lnTo>
                    <a:pt x="29" y="172"/>
                  </a:lnTo>
                  <a:lnTo>
                    <a:pt x="29" y="169"/>
                  </a:lnTo>
                  <a:lnTo>
                    <a:pt x="30" y="166"/>
                  </a:lnTo>
                  <a:lnTo>
                    <a:pt x="30" y="16"/>
                  </a:lnTo>
                  <a:lnTo>
                    <a:pt x="29" y="12"/>
                  </a:lnTo>
                  <a:lnTo>
                    <a:pt x="29" y="9"/>
                  </a:lnTo>
                  <a:lnTo>
                    <a:pt x="27" y="7"/>
                  </a:lnTo>
                  <a:lnTo>
                    <a:pt x="26" y="5"/>
                  </a:lnTo>
                  <a:lnTo>
                    <a:pt x="22" y="3"/>
                  </a:lnTo>
                  <a:lnTo>
                    <a:pt x="20" y="2"/>
                  </a:lnTo>
                  <a:lnTo>
                    <a:pt x="17" y="0"/>
                  </a:lnTo>
                  <a:lnTo>
                    <a:pt x="15" y="0"/>
                  </a:lnTo>
                  <a:lnTo>
                    <a:pt x="12" y="0"/>
                  </a:lnTo>
                  <a:lnTo>
                    <a:pt x="8"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8"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717">
              <a:extLst>
                <a:ext uri="{FF2B5EF4-FFF2-40B4-BE49-F238E27FC236}">
                  <a16:creationId xmlns:a16="http://schemas.microsoft.com/office/drawing/2014/main" id="{ACB7783E-196C-43E0-BB10-D454ACB8E398}"/>
                </a:ext>
              </a:extLst>
            </p:cNvPr>
            <p:cNvSpPr>
              <a:spLocks/>
            </p:cNvSpPr>
            <p:nvPr/>
          </p:nvSpPr>
          <p:spPr bwMode="auto">
            <a:xfrm>
              <a:off x="2608263" y="1920875"/>
              <a:ext cx="57150" cy="192088"/>
            </a:xfrm>
            <a:custGeom>
              <a:avLst/>
              <a:gdLst>
                <a:gd name="T0" fmla="*/ 162 w 181"/>
                <a:gd name="T1" fmla="*/ 0 h 602"/>
                <a:gd name="T2" fmla="*/ 157 w 181"/>
                <a:gd name="T3" fmla="*/ 3 h 602"/>
                <a:gd name="T4" fmla="*/ 154 w 181"/>
                <a:gd name="T5" fmla="*/ 7 h 602"/>
                <a:gd name="T6" fmla="*/ 152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2 w 181"/>
                <a:gd name="T23" fmla="*/ 270 h 602"/>
                <a:gd name="T24" fmla="*/ 91 w 181"/>
                <a:gd name="T25" fmla="*/ 271 h 602"/>
                <a:gd name="T26" fmla="*/ 79 w 181"/>
                <a:gd name="T27" fmla="*/ 270 h 602"/>
                <a:gd name="T28" fmla="*/ 67 w 181"/>
                <a:gd name="T29" fmla="*/ 266 h 602"/>
                <a:gd name="T30" fmla="*/ 57 w 181"/>
                <a:gd name="T31" fmla="*/ 261 h 602"/>
                <a:gd name="T32" fmla="*/ 48 w 181"/>
                <a:gd name="T33" fmla="*/ 254 h 602"/>
                <a:gd name="T34" fmla="*/ 41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9 w 181"/>
                <a:gd name="T49" fmla="*/ 0 h 602"/>
                <a:gd name="T50" fmla="*/ 12 w 181"/>
                <a:gd name="T51" fmla="*/ 0 h 602"/>
                <a:gd name="T52" fmla="*/ 7 w 181"/>
                <a:gd name="T53" fmla="*/ 3 h 602"/>
                <a:gd name="T54" fmla="*/ 3 w 181"/>
                <a:gd name="T55" fmla="*/ 7 h 602"/>
                <a:gd name="T56" fmla="*/ 0 w 181"/>
                <a:gd name="T57" fmla="*/ 12 h 602"/>
                <a:gd name="T58" fmla="*/ 0 w 181"/>
                <a:gd name="T59" fmla="*/ 211 h 602"/>
                <a:gd name="T60" fmla="*/ 181 w 181"/>
                <a:gd name="T61" fmla="*/ 602 h 602"/>
                <a:gd name="T62" fmla="*/ 181 w 181"/>
                <a:gd name="T63" fmla="*/ 15 h 602"/>
                <a:gd name="T64" fmla="*/ 180 w 181"/>
                <a:gd name="T65" fmla="*/ 9 h 602"/>
                <a:gd name="T66" fmla="*/ 176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2" y="0"/>
                  </a:lnTo>
                  <a:lnTo>
                    <a:pt x="160" y="2"/>
                  </a:lnTo>
                  <a:lnTo>
                    <a:pt x="157" y="3"/>
                  </a:lnTo>
                  <a:lnTo>
                    <a:pt x="155" y="5"/>
                  </a:lnTo>
                  <a:lnTo>
                    <a:pt x="154" y="7"/>
                  </a:lnTo>
                  <a:lnTo>
                    <a:pt x="152" y="9"/>
                  </a:lnTo>
                  <a:lnTo>
                    <a:pt x="152" y="12"/>
                  </a:lnTo>
                  <a:lnTo>
                    <a:pt x="151" y="15"/>
                  </a:lnTo>
                  <a:lnTo>
                    <a:pt x="151" y="211"/>
                  </a:lnTo>
                  <a:lnTo>
                    <a:pt x="151" y="217"/>
                  </a:lnTo>
                  <a:lnTo>
                    <a:pt x="150" y="222"/>
                  </a:lnTo>
                  <a:lnTo>
                    <a:pt x="148" y="229"/>
                  </a:lnTo>
                  <a:lnTo>
                    <a:pt x="146" y="234"/>
                  </a:lnTo>
                  <a:lnTo>
                    <a:pt x="143" y="240"/>
                  </a:lnTo>
                  <a:lnTo>
                    <a:pt x="141" y="245"/>
                  </a:lnTo>
                  <a:lnTo>
                    <a:pt x="137" y="249"/>
                  </a:lnTo>
                  <a:lnTo>
                    <a:pt x="133" y="254"/>
                  </a:lnTo>
                  <a:lnTo>
                    <a:pt x="129" y="258"/>
                  </a:lnTo>
                  <a:lnTo>
                    <a:pt x="125" y="261"/>
                  </a:lnTo>
                  <a:lnTo>
                    <a:pt x="120" y="264"/>
                  </a:lnTo>
                  <a:lnTo>
                    <a:pt x="114" y="266"/>
                  </a:lnTo>
                  <a:lnTo>
                    <a:pt x="109" y="269"/>
                  </a:lnTo>
                  <a:lnTo>
                    <a:pt x="102" y="270"/>
                  </a:lnTo>
                  <a:lnTo>
                    <a:pt x="97" y="271"/>
                  </a:lnTo>
                  <a:lnTo>
                    <a:pt x="91" y="271"/>
                  </a:lnTo>
                  <a:lnTo>
                    <a:pt x="84" y="271"/>
                  </a:lnTo>
                  <a:lnTo>
                    <a:pt x="79" y="270"/>
                  </a:lnTo>
                  <a:lnTo>
                    <a:pt x="72" y="269"/>
                  </a:lnTo>
                  <a:lnTo>
                    <a:pt x="67" y="266"/>
                  </a:lnTo>
                  <a:lnTo>
                    <a:pt x="62" y="264"/>
                  </a:lnTo>
                  <a:lnTo>
                    <a:pt x="57" y="261"/>
                  </a:lnTo>
                  <a:lnTo>
                    <a:pt x="52" y="258"/>
                  </a:lnTo>
                  <a:lnTo>
                    <a:pt x="48" y="254"/>
                  </a:lnTo>
                  <a:lnTo>
                    <a:pt x="44" y="249"/>
                  </a:lnTo>
                  <a:lnTo>
                    <a:pt x="41" y="245"/>
                  </a:lnTo>
                  <a:lnTo>
                    <a:pt x="38" y="240"/>
                  </a:lnTo>
                  <a:lnTo>
                    <a:pt x="35" y="234"/>
                  </a:lnTo>
                  <a:lnTo>
                    <a:pt x="33" y="229"/>
                  </a:lnTo>
                  <a:lnTo>
                    <a:pt x="32" y="224"/>
                  </a:lnTo>
                  <a:lnTo>
                    <a:pt x="30" y="217"/>
                  </a:lnTo>
                  <a:lnTo>
                    <a:pt x="30" y="211"/>
                  </a:lnTo>
                  <a:lnTo>
                    <a:pt x="30" y="15"/>
                  </a:lnTo>
                  <a:lnTo>
                    <a:pt x="30" y="12"/>
                  </a:lnTo>
                  <a:lnTo>
                    <a:pt x="29" y="9"/>
                  </a:lnTo>
                  <a:lnTo>
                    <a:pt x="28" y="7"/>
                  </a:lnTo>
                  <a:lnTo>
                    <a:pt x="26" y="5"/>
                  </a:lnTo>
                  <a:lnTo>
                    <a:pt x="24" y="3"/>
                  </a:lnTo>
                  <a:lnTo>
                    <a:pt x="21" y="2"/>
                  </a:lnTo>
                  <a:lnTo>
                    <a:pt x="19" y="0"/>
                  </a:lnTo>
                  <a:lnTo>
                    <a:pt x="15" y="0"/>
                  </a:lnTo>
                  <a:lnTo>
                    <a:pt x="12" y="0"/>
                  </a:lnTo>
                  <a:lnTo>
                    <a:pt x="9" y="2"/>
                  </a:lnTo>
                  <a:lnTo>
                    <a:pt x="7" y="3"/>
                  </a:lnTo>
                  <a:lnTo>
                    <a:pt x="5" y="5"/>
                  </a:lnTo>
                  <a:lnTo>
                    <a:pt x="3" y="7"/>
                  </a:lnTo>
                  <a:lnTo>
                    <a:pt x="2" y="9"/>
                  </a:lnTo>
                  <a:lnTo>
                    <a:pt x="0" y="12"/>
                  </a:lnTo>
                  <a:lnTo>
                    <a:pt x="0" y="15"/>
                  </a:lnTo>
                  <a:lnTo>
                    <a:pt x="0" y="211"/>
                  </a:lnTo>
                  <a:lnTo>
                    <a:pt x="0" y="602"/>
                  </a:lnTo>
                  <a:lnTo>
                    <a:pt x="181" y="602"/>
                  </a:lnTo>
                  <a:lnTo>
                    <a:pt x="181" y="211"/>
                  </a:lnTo>
                  <a:lnTo>
                    <a:pt x="181" y="15"/>
                  </a:lnTo>
                  <a:lnTo>
                    <a:pt x="181" y="12"/>
                  </a:lnTo>
                  <a:lnTo>
                    <a:pt x="180" y="9"/>
                  </a:lnTo>
                  <a:lnTo>
                    <a:pt x="178" y="7"/>
                  </a:lnTo>
                  <a:lnTo>
                    <a:pt x="176" y="5"/>
                  </a:lnTo>
                  <a:lnTo>
                    <a:pt x="174" y="3"/>
                  </a:lnTo>
                  <a:lnTo>
                    <a:pt x="172"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Rectangle 718">
              <a:extLst>
                <a:ext uri="{FF2B5EF4-FFF2-40B4-BE49-F238E27FC236}">
                  <a16:creationId xmlns:a16="http://schemas.microsoft.com/office/drawing/2014/main" id="{CB587A79-A690-4BE1-9A7B-D4D179008449}"/>
                </a:ext>
              </a:extLst>
            </p:cNvPr>
            <p:cNvSpPr>
              <a:spLocks noChangeArrowheads="1"/>
            </p:cNvSpPr>
            <p:nvPr/>
          </p:nvSpPr>
          <p:spPr bwMode="auto">
            <a:xfrm>
              <a:off x="260826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719">
              <a:extLst>
                <a:ext uri="{FF2B5EF4-FFF2-40B4-BE49-F238E27FC236}">
                  <a16:creationId xmlns:a16="http://schemas.microsoft.com/office/drawing/2014/main" id="{9B27E552-9858-46C0-912C-4365788798C8}"/>
                </a:ext>
              </a:extLst>
            </p:cNvPr>
            <p:cNvSpPr>
              <a:spLocks/>
            </p:cNvSpPr>
            <p:nvPr/>
          </p:nvSpPr>
          <p:spPr bwMode="auto">
            <a:xfrm>
              <a:off x="2608263" y="2151063"/>
              <a:ext cx="57150" cy="57150"/>
            </a:xfrm>
            <a:custGeom>
              <a:avLst/>
              <a:gdLst>
                <a:gd name="T0" fmla="*/ 0 w 181"/>
                <a:gd name="T1" fmla="*/ 91 h 182"/>
                <a:gd name="T2" fmla="*/ 0 w 181"/>
                <a:gd name="T3" fmla="*/ 100 h 182"/>
                <a:gd name="T4" fmla="*/ 3 w 181"/>
                <a:gd name="T5" fmla="*/ 110 h 182"/>
                <a:gd name="T6" fmla="*/ 5 w 181"/>
                <a:gd name="T7" fmla="*/ 118 h 182"/>
                <a:gd name="T8" fmla="*/ 8 w 181"/>
                <a:gd name="T9" fmla="*/ 126 h 182"/>
                <a:gd name="T10" fmla="*/ 11 w 181"/>
                <a:gd name="T11" fmla="*/ 134 h 182"/>
                <a:gd name="T12" fmla="*/ 15 w 181"/>
                <a:gd name="T13" fmla="*/ 142 h 182"/>
                <a:gd name="T14" fmla="*/ 21 w 181"/>
                <a:gd name="T15" fmla="*/ 148 h 182"/>
                <a:gd name="T16" fmla="*/ 27 w 181"/>
                <a:gd name="T17" fmla="*/ 155 h 182"/>
                <a:gd name="T18" fmla="*/ 34 w 181"/>
                <a:gd name="T19" fmla="*/ 161 h 182"/>
                <a:gd name="T20" fmla="*/ 40 w 181"/>
                <a:gd name="T21" fmla="*/ 165 h 182"/>
                <a:gd name="T22" fmla="*/ 48 w 181"/>
                <a:gd name="T23" fmla="*/ 171 h 182"/>
                <a:gd name="T24" fmla="*/ 55 w 181"/>
                <a:gd name="T25" fmla="*/ 174 h 182"/>
                <a:gd name="T26" fmla="*/ 64 w 181"/>
                <a:gd name="T27" fmla="*/ 177 h 182"/>
                <a:gd name="T28" fmla="*/ 72 w 181"/>
                <a:gd name="T29" fmla="*/ 179 h 182"/>
                <a:gd name="T30" fmla="*/ 82 w 181"/>
                <a:gd name="T31" fmla="*/ 181 h 182"/>
                <a:gd name="T32" fmla="*/ 91 w 181"/>
                <a:gd name="T33" fmla="*/ 182 h 182"/>
                <a:gd name="T34" fmla="*/ 100 w 181"/>
                <a:gd name="T35" fmla="*/ 181 h 182"/>
                <a:gd name="T36" fmla="*/ 109 w 181"/>
                <a:gd name="T37" fmla="*/ 179 h 182"/>
                <a:gd name="T38" fmla="*/ 117 w 181"/>
                <a:gd name="T39" fmla="*/ 177 h 182"/>
                <a:gd name="T40" fmla="*/ 126 w 181"/>
                <a:gd name="T41" fmla="*/ 174 h 182"/>
                <a:gd name="T42" fmla="*/ 133 w 181"/>
                <a:gd name="T43" fmla="*/ 171 h 182"/>
                <a:gd name="T44" fmla="*/ 141 w 181"/>
                <a:gd name="T45" fmla="*/ 165 h 182"/>
                <a:gd name="T46" fmla="*/ 148 w 181"/>
                <a:gd name="T47" fmla="*/ 161 h 182"/>
                <a:gd name="T48" fmla="*/ 155 w 181"/>
                <a:gd name="T49" fmla="*/ 155 h 182"/>
                <a:gd name="T50" fmla="*/ 160 w 181"/>
                <a:gd name="T51" fmla="*/ 148 h 182"/>
                <a:gd name="T52" fmla="*/ 166 w 181"/>
                <a:gd name="T53" fmla="*/ 142 h 182"/>
                <a:gd name="T54" fmla="*/ 170 w 181"/>
                <a:gd name="T55" fmla="*/ 134 h 182"/>
                <a:gd name="T56" fmla="*/ 174 w 181"/>
                <a:gd name="T57" fmla="*/ 126 h 182"/>
                <a:gd name="T58" fmla="*/ 177 w 181"/>
                <a:gd name="T59" fmla="*/ 118 h 182"/>
                <a:gd name="T60" fmla="*/ 180 w 181"/>
                <a:gd name="T61" fmla="*/ 110 h 182"/>
                <a:gd name="T62" fmla="*/ 181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0" y="100"/>
                  </a:lnTo>
                  <a:lnTo>
                    <a:pt x="3" y="110"/>
                  </a:lnTo>
                  <a:lnTo>
                    <a:pt x="5" y="118"/>
                  </a:lnTo>
                  <a:lnTo>
                    <a:pt x="8" y="126"/>
                  </a:lnTo>
                  <a:lnTo>
                    <a:pt x="11" y="134"/>
                  </a:lnTo>
                  <a:lnTo>
                    <a:pt x="15" y="142"/>
                  </a:lnTo>
                  <a:lnTo>
                    <a:pt x="21" y="148"/>
                  </a:lnTo>
                  <a:lnTo>
                    <a:pt x="27" y="155"/>
                  </a:lnTo>
                  <a:lnTo>
                    <a:pt x="34" y="161"/>
                  </a:lnTo>
                  <a:lnTo>
                    <a:pt x="40" y="165"/>
                  </a:lnTo>
                  <a:lnTo>
                    <a:pt x="48" y="171"/>
                  </a:lnTo>
                  <a:lnTo>
                    <a:pt x="55" y="174"/>
                  </a:lnTo>
                  <a:lnTo>
                    <a:pt x="64" y="177"/>
                  </a:lnTo>
                  <a:lnTo>
                    <a:pt x="72" y="179"/>
                  </a:lnTo>
                  <a:lnTo>
                    <a:pt x="82" y="181"/>
                  </a:lnTo>
                  <a:lnTo>
                    <a:pt x="91" y="182"/>
                  </a:lnTo>
                  <a:lnTo>
                    <a:pt x="100" y="181"/>
                  </a:lnTo>
                  <a:lnTo>
                    <a:pt x="109" y="179"/>
                  </a:lnTo>
                  <a:lnTo>
                    <a:pt x="117" y="177"/>
                  </a:lnTo>
                  <a:lnTo>
                    <a:pt x="126" y="174"/>
                  </a:lnTo>
                  <a:lnTo>
                    <a:pt x="133" y="171"/>
                  </a:lnTo>
                  <a:lnTo>
                    <a:pt x="141" y="165"/>
                  </a:lnTo>
                  <a:lnTo>
                    <a:pt x="148" y="161"/>
                  </a:lnTo>
                  <a:lnTo>
                    <a:pt x="155" y="155"/>
                  </a:lnTo>
                  <a:lnTo>
                    <a:pt x="160" y="148"/>
                  </a:lnTo>
                  <a:lnTo>
                    <a:pt x="166" y="142"/>
                  </a:lnTo>
                  <a:lnTo>
                    <a:pt x="170" y="134"/>
                  </a:lnTo>
                  <a:lnTo>
                    <a:pt x="174" y="126"/>
                  </a:lnTo>
                  <a:lnTo>
                    <a:pt x="177" y="118"/>
                  </a:lnTo>
                  <a:lnTo>
                    <a:pt x="180" y="110"/>
                  </a:lnTo>
                  <a:lnTo>
                    <a:pt x="181"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720">
              <a:extLst>
                <a:ext uri="{FF2B5EF4-FFF2-40B4-BE49-F238E27FC236}">
                  <a16:creationId xmlns:a16="http://schemas.microsoft.com/office/drawing/2014/main" id="{445A4A3C-20C5-4624-9209-D11A75CEC9B9}"/>
                </a:ext>
              </a:extLst>
            </p:cNvPr>
            <p:cNvSpPr>
              <a:spLocks/>
            </p:cNvSpPr>
            <p:nvPr/>
          </p:nvSpPr>
          <p:spPr bwMode="auto">
            <a:xfrm>
              <a:off x="2632075" y="1930400"/>
              <a:ext cx="9525" cy="57150"/>
            </a:xfrm>
            <a:custGeom>
              <a:avLst/>
              <a:gdLst>
                <a:gd name="T0" fmla="*/ 15 w 30"/>
                <a:gd name="T1" fmla="*/ 181 h 181"/>
                <a:gd name="T2" fmla="*/ 18 w 30"/>
                <a:gd name="T3" fmla="*/ 181 h 181"/>
                <a:gd name="T4" fmla="*/ 21 w 30"/>
                <a:gd name="T5" fmla="*/ 180 h 181"/>
                <a:gd name="T6" fmla="*/ 23 w 30"/>
                <a:gd name="T7" fmla="*/ 179 h 181"/>
                <a:gd name="T8" fmla="*/ 25 w 30"/>
                <a:gd name="T9" fmla="*/ 176 h 181"/>
                <a:gd name="T10" fmla="*/ 27 w 30"/>
                <a:gd name="T11" fmla="*/ 174 h 181"/>
                <a:gd name="T12" fmla="*/ 28 w 30"/>
                <a:gd name="T13" fmla="*/ 172 h 181"/>
                <a:gd name="T14" fmla="*/ 30 w 30"/>
                <a:gd name="T15" fmla="*/ 169 h 181"/>
                <a:gd name="T16" fmla="*/ 30 w 30"/>
                <a:gd name="T17" fmla="*/ 166 h 181"/>
                <a:gd name="T18" fmla="*/ 30 w 30"/>
                <a:gd name="T19" fmla="*/ 16 h 181"/>
                <a:gd name="T20" fmla="*/ 30 w 30"/>
                <a:gd name="T21" fmla="*/ 12 h 181"/>
                <a:gd name="T22" fmla="*/ 28 w 30"/>
                <a:gd name="T23" fmla="*/ 9 h 181"/>
                <a:gd name="T24" fmla="*/ 27 w 30"/>
                <a:gd name="T25" fmla="*/ 7 h 181"/>
                <a:gd name="T26" fmla="*/ 25 w 30"/>
                <a:gd name="T27" fmla="*/ 5 h 181"/>
                <a:gd name="T28" fmla="*/ 23 w 30"/>
                <a:gd name="T29" fmla="*/ 3 h 181"/>
                <a:gd name="T30" fmla="*/ 21 w 30"/>
                <a:gd name="T31" fmla="*/ 2 h 181"/>
                <a:gd name="T32" fmla="*/ 18 w 30"/>
                <a:gd name="T33" fmla="*/ 0 h 181"/>
                <a:gd name="T34" fmla="*/ 15 w 30"/>
                <a:gd name="T35" fmla="*/ 0 h 181"/>
                <a:gd name="T36" fmla="*/ 11 w 30"/>
                <a:gd name="T37" fmla="*/ 0 h 181"/>
                <a:gd name="T38" fmla="*/ 9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9 w 30"/>
                <a:gd name="T65" fmla="*/ 180 h 181"/>
                <a:gd name="T66" fmla="*/ 11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3" y="179"/>
                  </a:lnTo>
                  <a:lnTo>
                    <a:pt x="25" y="176"/>
                  </a:lnTo>
                  <a:lnTo>
                    <a:pt x="27" y="174"/>
                  </a:lnTo>
                  <a:lnTo>
                    <a:pt x="28" y="172"/>
                  </a:lnTo>
                  <a:lnTo>
                    <a:pt x="30" y="169"/>
                  </a:lnTo>
                  <a:lnTo>
                    <a:pt x="30" y="166"/>
                  </a:lnTo>
                  <a:lnTo>
                    <a:pt x="30" y="16"/>
                  </a:lnTo>
                  <a:lnTo>
                    <a:pt x="30" y="12"/>
                  </a:lnTo>
                  <a:lnTo>
                    <a:pt x="28" y="9"/>
                  </a:lnTo>
                  <a:lnTo>
                    <a:pt x="27" y="7"/>
                  </a:lnTo>
                  <a:lnTo>
                    <a:pt x="25" y="5"/>
                  </a:lnTo>
                  <a:lnTo>
                    <a:pt x="23" y="3"/>
                  </a:lnTo>
                  <a:lnTo>
                    <a:pt x="21" y="2"/>
                  </a:lnTo>
                  <a:lnTo>
                    <a:pt x="18" y="0"/>
                  </a:lnTo>
                  <a:lnTo>
                    <a:pt x="15" y="0"/>
                  </a:lnTo>
                  <a:lnTo>
                    <a:pt x="11" y="0"/>
                  </a:lnTo>
                  <a:lnTo>
                    <a:pt x="9"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9" y="180"/>
                  </a:lnTo>
                  <a:lnTo>
                    <a:pt x="11"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0" name="Freeform 1671" descr="Icon of check mark. ">
            <a:extLst>
              <a:ext uri="{FF2B5EF4-FFF2-40B4-BE49-F238E27FC236}">
                <a16:creationId xmlns:a16="http://schemas.microsoft.com/office/drawing/2014/main" id="{1A4AFC64-5C16-40F4-BDFA-E62EE3AAEA23}"/>
              </a:ext>
            </a:extLst>
          </p:cNvPr>
          <p:cNvSpPr>
            <a:spLocks noEditPoints="1"/>
          </p:cNvSpPr>
          <p:nvPr/>
        </p:nvSpPr>
        <p:spPr bwMode="auto">
          <a:xfrm>
            <a:off x="6963181" y="2902974"/>
            <a:ext cx="380334" cy="380334"/>
          </a:xfrm>
          <a:custGeom>
            <a:avLst/>
            <a:gdLst>
              <a:gd name="T0" fmla="*/ 279 w 719"/>
              <a:gd name="T1" fmla="*/ 477 h 719"/>
              <a:gd name="T2" fmla="*/ 197 w 719"/>
              <a:gd name="T3" fmla="*/ 387 h 719"/>
              <a:gd name="T4" fmla="*/ 217 w 719"/>
              <a:gd name="T5" fmla="*/ 382 h 719"/>
              <a:gd name="T6" fmla="*/ 515 w 719"/>
              <a:gd name="T7" fmla="*/ 243 h 719"/>
              <a:gd name="T8" fmla="*/ 519 w 719"/>
              <a:gd name="T9" fmla="*/ 263 h 719"/>
              <a:gd name="T10" fmla="*/ 709 w 719"/>
              <a:gd name="T11" fmla="*/ 323 h 719"/>
              <a:gd name="T12" fmla="*/ 687 w 719"/>
              <a:gd name="T13" fmla="*/ 289 h 719"/>
              <a:gd name="T14" fmla="*/ 696 w 719"/>
              <a:gd name="T15" fmla="*/ 243 h 719"/>
              <a:gd name="T16" fmla="*/ 675 w 719"/>
              <a:gd name="T17" fmla="*/ 199 h 719"/>
              <a:gd name="T18" fmla="*/ 631 w 719"/>
              <a:gd name="T19" fmla="*/ 179 h 719"/>
              <a:gd name="T20" fmla="*/ 630 w 719"/>
              <a:gd name="T21" fmla="*/ 131 h 719"/>
              <a:gd name="T22" fmla="*/ 603 w 719"/>
              <a:gd name="T23" fmla="*/ 98 h 719"/>
              <a:gd name="T24" fmla="*/ 569 w 719"/>
              <a:gd name="T25" fmla="*/ 87 h 719"/>
              <a:gd name="T26" fmla="*/ 536 w 719"/>
              <a:gd name="T27" fmla="*/ 70 h 719"/>
              <a:gd name="T28" fmla="*/ 507 w 719"/>
              <a:gd name="T29" fmla="*/ 34 h 719"/>
              <a:gd name="T30" fmla="*/ 458 w 719"/>
              <a:gd name="T31" fmla="*/ 25 h 719"/>
              <a:gd name="T32" fmla="*/ 418 w 719"/>
              <a:gd name="T33" fmla="*/ 31 h 719"/>
              <a:gd name="T34" fmla="*/ 380 w 719"/>
              <a:gd name="T35" fmla="*/ 4 h 719"/>
              <a:gd name="T36" fmla="*/ 331 w 719"/>
              <a:gd name="T37" fmla="*/ 7 h 719"/>
              <a:gd name="T38" fmla="*/ 296 w 719"/>
              <a:gd name="T39" fmla="*/ 39 h 719"/>
              <a:gd name="T40" fmla="*/ 251 w 719"/>
              <a:gd name="T41" fmla="*/ 24 h 719"/>
              <a:gd name="T42" fmla="*/ 205 w 719"/>
              <a:gd name="T43" fmla="*/ 39 h 719"/>
              <a:gd name="T44" fmla="*/ 180 w 719"/>
              <a:gd name="T45" fmla="*/ 79 h 719"/>
              <a:gd name="T46" fmla="*/ 142 w 719"/>
              <a:gd name="T47" fmla="*/ 88 h 719"/>
              <a:gd name="T48" fmla="*/ 111 w 719"/>
              <a:gd name="T49" fmla="*/ 102 h 719"/>
              <a:gd name="T50" fmla="*/ 86 w 719"/>
              <a:gd name="T51" fmla="*/ 141 h 719"/>
              <a:gd name="T52" fmla="*/ 78 w 719"/>
              <a:gd name="T53" fmla="*/ 180 h 719"/>
              <a:gd name="T54" fmla="*/ 37 w 719"/>
              <a:gd name="T55" fmla="*/ 207 h 719"/>
              <a:gd name="T56" fmla="*/ 22 w 719"/>
              <a:gd name="T57" fmla="*/ 252 h 719"/>
              <a:gd name="T58" fmla="*/ 38 w 719"/>
              <a:gd name="T59" fmla="*/ 296 h 719"/>
              <a:gd name="T60" fmla="*/ 6 w 719"/>
              <a:gd name="T61" fmla="*/ 332 h 719"/>
              <a:gd name="T62" fmla="*/ 3 w 719"/>
              <a:gd name="T63" fmla="*/ 380 h 719"/>
              <a:gd name="T64" fmla="*/ 31 w 719"/>
              <a:gd name="T65" fmla="*/ 420 h 719"/>
              <a:gd name="T66" fmla="*/ 23 w 719"/>
              <a:gd name="T67" fmla="*/ 460 h 719"/>
              <a:gd name="T68" fmla="*/ 32 w 719"/>
              <a:gd name="T69" fmla="*/ 507 h 719"/>
              <a:gd name="T70" fmla="*/ 68 w 719"/>
              <a:gd name="T71" fmla="*/ 538 h 719"/>
              <a:gd name="T72" fmla="*/ 85 w 719"/>
              <a:gd name="T73" fmla="*/ 571 h 719"/>
              <a:gd name="T74" fmla="*/ 106 w 719"/>
              <a:gd name="T75" fmla="*/ 615 h 719"/>
              <a:gd name="T76" fmla="*/ 135 w 719"/>
              <a:gd name="T77" fmla="*/ 633 h 719"/>
              <a:gd name="T78" fmla="*/ 177 w 719"/>
              <a:gd name="T79" fmla="*/ 633 h 719"/>
              <a:gd name="T80" fmla="*/ 197 w 719"/>
              <a:gd name="T81" fmla="*/ 676 h 719"/>
              <a:gd name="T82" fmla="*/ 242 w 719"/>
              <a:gd name="T83" fmla="*/ 698 h 719"/>
              <a:gd name="T84" fmla="*/ 288 w 719"/>
              <a:gd name="T85" fmla="*/ 687 h 719"/>
              <a:gd name="T86" fmla="*/ 322 w 719"/>
              <a:gd name="T87" fmla="*/ 709 h 719"/>
              <a:gd name="T88" fmla="*/ 370 w 719"/>
              <a:gd name="T89" fmla="*/ 719 h 719"/>
              <a:gd name="T90" fmla="*/ 412 w 719"/>
              <a:gd name="T91" fmla="*/ 697 h 719"/>
              <a:gd name="T92" fmla="*/ 449 w 719"/>
              <a:gd name="T93" fmla="*/ 695 h 719"/>
              <a:gd name="T94" fmla="*/ 497 w 719"/>
              <a:gd name="T95" fmla="*/ 693 h 719"/>
              <a:gd name="T96" fmla="*/ 533 w 719"/>
              <a:gd name="T97" fmla="*/ 661 h 719"/>
              <a:gd name="T98" fmla="*/ 563 w 719"/>
              <a:gd name="T99" fmla="*/ 635 h 719"/>
              <a:gd name="T100" fmla="*/ 597 w 719"/>
              <a:gd name="T101" fmla="*/ 628 h 719"/>
              <a:gd name="T102" fmla="*/ 626 w 719"/>
              <a:gd name="T103" fmla="*/ 599 h 719"/>
              <a:gd name="T104" fmla="*/ 634 w 719"/>
              <a:gd name="T105" fmla="*/ 551 h 719"/>
              <a:gd name="T106" fmla="*/ 668 w 719"/>
              <a:gd name="T107" fmla="*/ 528 h 719"/>
              <a:gd name="T108" fmla="*/ 694 w 719"/>
              <a:gd name="T109" fmla="*/ 488 h 719"/>
              <a:gd name="T110" fmla="*/ 691 w 719"/>
              <a:gd name="T111" fmla="*/ 441 h 719"/>
              <a:gd name="T112" fmla="*/ 703 w 719"/>
              <a:gd name="T113" fmla="*/ 406 h 719"/>
              <a:gd name="T114" fmla="*/ 719 w 719"/>
              <a:gd name="T115" fmla="*/ 36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19" h="719">
                <a:moveTo>
                  <a:pt x="519" y="263"/>
                </a:moveTo>
                <a:lnTo>
                  <a:pt x="292" y="475"/>
                </a:lnTo>
                <a:lnTo>
                  <a:pt x="288" y="477"/>
                </a:lnTo>
                <a:lnTo>
                  <a:pt x="285" y="479"/>
                </a:lnTo>
                <a:lnTo>
                  <a:pt x="279" y="477"/>
                </a:lnTo>
                <a:lnTo>
                  <a:pt x="276" y="475"/>
                </a:lnTo>
                <a:lnTo>
                  <a:pt x="200" y="400"/>
                </a:lnTo>
                <a:lnTo>
                  <a:pt x="197" y="396"/>
                </a:lnTo>
                <a:lnTo>
                  <a:pt x="196" y="391"/>
                </a:lnTo>
                <a:lnTo>
                  <a:pt x="197" y="387"/>
                </a:lnTo>
                <a:lnTo>
                  <a:pt x="200" y="382"/>
                </a:lnTo>
                <a:lnTo>
                  <a:pt x="204" y="380"/>
                </a:lnTo>
                <a:lnTo>
                  <a:pt x="208" y="379"/>
                </a:lnTo>
                <a:lnTo>
                  <a:pt x="213" y="380"/>
                </a:lnTo>
                <a:lnTo>
                  <a:pt x="217" y="382"/>
                </a:lnTo>
                <a:lnTo>
                  <a:pt x="285" y="450"/>
                </a:lnTo>
                <a:lnTo>
                  <a:pt x="502" y="247"/>
                </a:lnTo>
                <a:lnTo>
                  <a:pt x="507" y="243"/>
                </a:lnTo>
                <a:lnTo>
                  <a:pt x="511" y="243"/>
                </a:lnTo>
                <a:lnTo>
                  <a:pt x="515" y="243"/>
                </a:lnTo>
                <a:lnTo>
                  <a:pt x="520" y="247"/>
                </a:lnTo>
                <a:lnTo>
                  <a:pt x="522" y="251"/>
                </a:lnTo>
                <a:lnTo>
                  <a:pt x="523" y="255"/>
                </a:lnTo>
                <a:lnTo>
                  <a:pt x="522" y="260"/>
                </a:lnTo>
                <a:lnTo>
                  <a:pt x="519" y="263"/>
                </a:lnTo>
                <a:close/>
                <a:moveTo>
                  <a:pt x="719" y="360"/>
                </a:moveTo>
                <a:lnTo>
                  <a:pt x="719" y="350"/>
                </a:lnTo>
                <a:lnTo>
                  <a:pt x="716" y="341"/>
                </a:lnTo>
                <a:lnTo>
                  <a:pt x="713" y="332"/>
                </a:lnTo>
                <a:lnTo>
                  <a:pt x="709" y="323"/>
                </a:lnTo>
                <a:lnTo>
                  <a:pt x="703" y="315"/>
                </a:lnTo>
                <a:lnTo>
                  <a:pt x="696" y="308"/>
                </a:lnTo>
                <a:lnTo>
                  <a:pt x="689" y="302"/>
                </a:lnTo>
                <a:lnTo>
                  <a:pt x="681" y="296"/>
                </a:lnTo>
                <a:lnTo>
                  <a:pt x="687" y="289"/>
                </a:lnTo>
                <a:lnTo>
                  <a:pt x="691" y="280"/>
                </a:lnTo>
                <a:lnTo>
                  <a:pt x="694" y="271"/>
                </a:lnTo>
                <a:lnTo>
                  <a:pt x="696" y="262"/>
                </a:lnTo>
                <a:lnTo>
                  <a:pt x="696" y="252"/>
                </a:lnTo>
                <a:lnTo>
                  <a:pt x="696" y="243"/>
                </a:lnTo>
                <a:lnTo>
                  <a:pt x="694" y="233"/>
                </a:lnTo>
                <a:lnTo>
                  <a:pt x="692" y="223"/>
                </a:lnTo>
                <a:lnTo>
                  <a:pt x="688" y="215"/>
                </a:lnTo>
                <a:lnTo>
                  <a:pt x="682" y="207"/>
                </a:lnTo>
                <a:lnTo>
                  <a:pt x="675" y="199"/>
                </a:lnTo>
                <a:lnTo>
                  <a:pt x="668" y="193"/>
                </a:lnTo>
                <a:lnTo>
                  <a:pt x="660" y="188"/>
                </a:lnTo>
                <a:lnTo>
                  <a:pt x="651" y="184"/>
                </a:lnTo>
                <a:lnTo>
                  <a:pt x="641" y="180"/>
                </a:lnTo>
                <a:lnTo>
                  <a:pt x="631" y="179"/>
                </a:lnTo>
                <a:lnTo>
                  <a:pt x="634" y="169"/>
                </a:lnTo>
                <a:lnTo>
                  <a:pt x="635" y="161"/>
                </a:lnTo>
                <a:lnTo>
                  <a:pt x="635" y="151"/>
                </a:lnTo>
                <a:lnTo>
                  <a:pt x="632" y="141"/>
                </a:lnTo>
                <a:lnTo>
                  <a:pt x="630" y="131"/>
                </a:lnTo>
                <a:lnTo>
                  <a:pt x="626" y="122"/>
                </a:lnTo>
                <a:lnTo>
                  <a:pt x="620" y="114"/>
                </a:lnTo>
                <a:lnTo>
                  <a:pt x="614" y="106"/>
                </a:lnTo>
                <a:lnTo>
                  <a:pt x="608" y="102"/>
                </a:lnTo>
                <a:lnTo>
                  <a:pt x="603" y="98"/>
                </a:lnTo>
                <a:lnTo>
                  <a:pt x="597" y="94"/>
                </a:lnTo>
                <a:lnTo>
                  <a:pt x="590" y="91"/>
                </a:lnTo>
                <a:lnTo>
                  <a:pt x="584" y="89"/>
                </a:lnTo>
                <a:lnTo>
                  <a:pt x="577" y="88"/>
                </a:lnTo>
                <a:lnTo>
                  <a:pt x="569" y="87"/>
                </a:lnTo>
                <a:lnTo>
                  <a:pt x="563" y="85"/>
                </a:lnTo>
                <a:lnTo>
                  <a:pt x="552" y="87"/>
                </a:lnTo>
                <a:lnTo>
                  <a:pt x="542" y="89"/>
                </a:lnTo>
                <a:lnTo>
                  <a:pt x="540" y="79"/>
                </a:lnTo>
                <a:lnTo>
                  <a:pt x="536" y="70"/>
                </a:lnTo>
                <a:lnTo>
                  <a:pt x="533" y="61"/>
                </a:lnTo>
                <a:lnTo>
                  <a:pt x="528" y="53"/>
                </a:lnTo>
                <a:lnTo>
                  <a:pt x="522" y="46"/>
                </a:lnTo>
                <a:lnTo>
                  <a:pt x="514" y="39"/>
                </a:lnTo>
                <a:lnTo>
                  <a:pt x="507" y="34"/>
                </a:lnTo>
                <a:lnTo>
                  <a:pt x="497" y="28"/>
                </a:lnTo>
                <a:lnTo>
                  <a:pt x="488" y="26"/>
                </a:lnTo>
                <a:lnTo>
                  <a:pt x="478" y="24"/>
                </a:lnTo>
                <a:lnTo>
                  <a:pt x="468" y="24"/>
                </a:lnTo>
                <a:lnTo>
                  <a:pt x="458" y="25"/>
                </a:lnTo>
                <a:lnTo>
                  <a:pt x="449" y="27"/>
                </a:lnTo>
                <a:lnTo>
                  <a:pt x="440" y="29"/>
                </a:lnTo>
                <a:lnTo>
                  <a:pt x="431" y="34"/>
                </a:lnTo>
                <a:lnTo>
                  <a:pt x="424" y="39"/>
                </a:lnTo>
                <a:lnTo>
                  <a:pt x="418" y="31"/>
                </a:lnTo>
                <a:lnTo>
                  <a:pt x="412" y="24"/>
                </a:lnTo>
                <a:lnTo>
                  <a:pt x="405" y="17"/>
                </a:lnTo>
                <a:lnTo>
                  <a:pt x="397" y="11"/>
                </a:lnTo>
                <a:lnTo>
                  <a:pt x="388" y="7"/>
                </a:lnTo>
                <a:lnTo>
                  <a:pt x="380" y="4"/>
                </a:lnTo>
                <a:lnTo>
                  <a:pt x="370" y="2"/>
                </a:lnTo>
                <a:lnTo>
                  <a:pt x="360" y="0"/>
                </a:lnTo>
                <a:lnTo>
                  <a:pt x="350" y="2"/>
                </a:lnTo>
                <a:lnTo>
                  <a:pt x="340" y="4"/>
                </a:lnTo>
                <a:lnTo>
                  <a:pt x="331" y="7"/>
                </a:lnTo>
                <a:lnTo>
                  <a:pt x="322" y="11"/>
                </a:lnTo>
                <a:lnTo>
                  <a:pt x="314" y="17"/>
                </a:lnTo>
                <a:lnTo>
                  <a:pt x="307" y="24"/>
                </a:lnTo>
                <a:lnTo>
                  <a:pt x="301" y="31"/>
                </a:lnTo>
                <a:lnTo>
                  <a:pt x="296" y="39"/>
                </a:lnTo>
                <a:lnTo>
                  <a:pt x="288" y="34"/>
                </a:lnTo>
                <a:lnTo>
                  <a:pt x="279" y="29"/>
                </a:lnTo>
                <a:lnTo>
                  <a:pt x="270" y="27"/>
                </a:lnTo>
                <a:lnTo>
                  <a:pt x="260" y="25"/>
                </a:lnTo>
                <a:lnTo>
                  <a:pt x="251" y="24"/>
                </a:lnTo>
                <a:lnTo>
                  <a:pt x="242" y="24"/>
                </a:lnTo>
                <a:lnTo>
                  <a:pt x="232" y="26"/>
                </a:lnTo>
                <a:lnTo>
                  <a:pt x="222" y="28"/>
                </a:lnTo>
                <a:lnTo>
                  <a:pt x="213" y="34"/>
                </a:lnTo>
                <a:lnTo>
                  <a:pt x="205" y="39"/>
                </a:lnTo>
                <a:lnTo>
                  <a:pt x="197" y="46"/>
                </a:lnTo>
                <a:lnTo>
                  <a:pt x="192" y="52"/>
                </a:lnTo>
                <a:lnTo>
                  <a:pt x="186" y="61"/>
                </a:lnTo>
                <a:lnTo>
                  <a:pt x="182" y="69"/>
                </a:lnTo>
                <a:lnTo>
                  <a:pt x="180" y="79"/>
                </a:lnTo>
                <a:lnTo>
                  <a:pt x="177" y="89"/>
                </a:lnTo>
                <a:lnTo>
                  <a:pt x="168" y="87"/>
                </a:lnTo>
                <a:lnTo>
                  <a:pt x="156" y="85"/>
                </a:lnTo>
                <a:lnTo>
                  <a:pt x="149" y="87"/>
                </a:lnTo>
                <a:lnTo>
                  <a:pt x="142" y="88"/>
                </a:lnTo>
                <a:lnTo>
                  <a:pt x="135" y="89"/>
                </a:lnTo>
                <a:lnTo>
                  <a:pt x="129" y="91"/>
                </a:lnTo>
                <a:lnTo>
                  <a:pt x="122" y="94"/>
                </a:lnTo>
                <a:lnTo>
                  <a:pt x="117" y="98"/>
                </a:lnTo>
                <a:lnTo>
                  <a:pt x="111" y="102"/>
                </a:lnTo>
                <a:lnTo>
                  <a:pt x="106" y="106"/>
                </a:lnTo>
                <a:lnTo>
                  <a:pt x="99" y="114"/>
                </a:lnTo>
                <a:lnTo>
                  <a:pt x="94" y="122"/>
                </a:lnTo>
                <a:lnTo>
                  <a:pt x="89" y="131"/>
                </a:lnTo>
                <a:lnTo>
                  <a:pt x="86" y="141"/>
                </a:lnTo>
                <a:lnTo>
                  <a:pt x="85" y="151"/>
                </a:lnTo>
                <a:lnTo>
                  <a:pt x="85" y="161"/>
                </a:lnTo>
                <a:lnTo>
                  <a:pt x="85" y="169"/>
                </a:lnTo>
                <a:lnTo>
                  <a:pt x="87" y="179"/>
                </a:lnTo>
                <a:lnTo>
                  <a:pt x="78" y="180"/>
                </a:lnTo>
                <a:lnTo>
                  <a:pt x="68" y="184"/>
                </a:lnTo>
                <a:lnTo>
                  <a:pt x="59" y="188"/>
                </a:lnTo>
                <a:lnTo>
                  <a:pt x="52" y="193"/>
                </a:lnTo>
                <a:lnTo>
                  <a:pt x="44" y="199"/>
                </a:lnTo>
                <a:lnTo>
                  <a:pt x="37" y="207"/>
                </a:lnTo>
                <a:lnTo>
                  <a:pt x="32" y="215"/>
                </a:lnTo>
                <a:lnTo>
                  <a:pt x="27" y="223"/>
                </a:lnTo>
                <a:lnTo>
                  <a:pt x="24" y="233"/>
                </a:lnTo>
                <a:lnTo>
                  <a:pt x="23" y="243"/>
                </a:lnTo>
                <a:lnTo>
                  <a:pt x="22" y="252"/>
                </a:lnTo>
                <a:lnTo>
                  <a:pt x="23" y="262"/>
                </a:lnTo>
                <a:lnTo>
                  <a:pt x="25" y="271"/>
                </a:lnTo>
                <a:lnTo>
                  <a:pt x="28" y="280"/>
                </a:lnTo>
                <a:lnTo>
                  <a:pt x="33" y="289"/>
                </a:lnTo>
                <a:lnTo>
                  <a:pt x="38" y="296"/>
                </a:lnTo>
                <a:lnTo>
                  <a:pt x="31" y="302"/>
                </a:lnTo>
                <a:lnTo>
                  <a:pt x="23" y="308"/>
                </a:lnTo>
                <a:lnTo>
                  <a:pt x="16" y="315"/>
                </a:lnTo>
                <a:lnTo>
                  <a:pt x="11" y="323"/>
                </a:lnTo>
                <a:lnTo>
                  <a:pt x="6" y="332"/>
                </a:lnTo>
                <a:lnTo>
                  <a:pt x="3" y="341"/>
                </a:lnTo>
                <a:lnTo>
                  <a:pt x="1" y="350"/>
                </a:lnTo>
                <a:lnTo>
                  <a:pt x="0" y="360"/>
                </a:lnTo>
                <a:lnTo>
                  <a:pt x="1" y="370"/>
                </a:lnTo>
                <a:lnTo>
                  <a:pt x="3" y="380"/>
                </a:lnTo>
                <a:lnTo>
                  <a:pt x="6" y="389"/>
                </a:lnTo>
                <a:lnTo>
                  <a:pt x="11" y="398"/>
                </a:lnTo>
                <a:lnTo>
                  <a:pt x="16" y="406"/>
                </a:lnTo>
                <a:lnTo>
                  <a:pt x="23" y="413"/>
                </a:lnTo>
                <a:lnTo>
                  <a:pt x="31" y="420"/>
                </a:lnTo>
                <a:lnTo>
                  <a:pt x="38" y="424"/>
                </a:lnTo>
                <a:lnTo>
                  <a:pt x="33" y="433"/>
                </a:lnTo>
                <a:lnTo>
                  <a:pt x="28" y="441"/>
                </a:lnTo>
                <a:lnTo>
                  <a:pt x="25" y="450"/>
                </a:lnTo>
                <a:lnTo>
                  <a:pt x="23" y="460"/>
                </a:lnTo>
                <a:lnTo>
                  <a:pt x="22" y="470"/>
                </a:lnTo>
                <a:lnTo>
                  <a:pt x="23" y="479"/>
                </a:lnTo>
                <a:lnTo>
                  <a:pt x="24" y="488"/>
                </a:lnTo>
                <a:lnTo>
                  <a:pt x="27" y="498"/>
                </a:lnTo>
                <a:lnTo>
                  <a:pt x="32" y="507"/>
                </a:lnTo>
                <a:lnTo>
                  <a:pt x="37" y="515"/>
                </a:lnTo>
                <a:lnTo>
                  <a:pt x="44" y="523"/>
                </a:lnTo>
                <a:lnTo>
                  <a:pt x="52" y="528"/>
                </a:lnTo>
                <a:lnTo>
                  <a:pt x="59" y="534"/>
                </a:lnTo>
                <a:lnTo>
                  <a:pt x="68" y="538"/>
                </a:lnTo>
                <a:lnTo>
                  <a:pt x="78" y="540"/>
                </a:lnTo>
                <a:lnTo>
                  <a:pt x="87" y="543"/>
                </a:lnTo>
                <a:lnTo>
                  <a:pt x="85" y="551"/>
                </a:lnTo>
                <a:lnTo>
                  <a:pt x="85" y="561"/>
                </a:lnTo>
                <a:lnTo>
                  <a:pt x="85" y="571"/>
                </a:lnTo>
                <a:lnTo>
                  <a:pt x="86" y="580"/>
                </a:lnTo>
                <a:lnTo>
                  <a:pt x="89" y="590"/>
                </a:lnTo>
                <a:lnTo>
                  <a:pt x="94" y="599"/>
                </a:lnTo>
                <a:lnTo>
                  <a:pt x="99" y="608"/>
                </a:lnTo>
                <a:lnTo>
                  <a:pt x="106" y="615"/>
                </a:lnTo>
                <a:lnTo>
                  <a:pt x="111" y="620"/>
                </a:lnTo>
                <a:lnTo>
                  <a:pt x="117" y="624"/>
                </a:lnTo>
                <a:lnTo>
                  <a:pt x="122" y="628"/>
                </a:lnTo>
                <a:lnTo>
                  <a:pt x="129" y="631"/>
                </a:lnTo>
                <a:lnTo>
                  <a:pt x="135" y="633"/>
                </a:lnTo>
                <a:lnTo>
                  <a:pt x="142" y="634"/>
                </a:lnTo>
                <a:lnTo>
                  <a:pt x="149" y="635"/>
                </a:lnTo>
                <a:lnTo>
                  <a:pt x="156" y="635"/>
                </a:lnTo>
                <a:lnTo>
                  <a:pt x="168" y="635"/>
                </a:lnTo>
                <a:lnTo>
                  <a:pt x="177" y="633"/>
                </a:lnTo>
                <a:lnTo>
                  <a:pt x="180" y="643"/>
                </a:lnTo>
                <a:lnTo>
                  <a:pt x="182" y="652"/>
                </a:lnTo>
                <a:lnTo>
                  <a:pt x="186" y="661"/>
                </a:lnTo>
                <a:lnTo>
                  <a:pt x="192" y="668"/>
                </a:lnTo>
                <a:lnTo>
                  <a:pt x="197" y="676"/>
                </a:lnTo>
                <a:lnTo>
                  <a:pt x="205" y="683"/>
                </a:lnTo>
                <a:lnTo>
                  <a:pt x="213" y="688"/>
                </a:lnTo>
                <a:lnTo>
                  <a:pt x="222" y="693"/>
                </a:lnTo>
                <a:lnTo>
                  <a:pt x="232" y="696"/>
                </a:lnTo>
                <a:lnTo>
                  <a:pt x="242" y="698"/>
                </a:lnTo>
                <a:lnTo>
                  <a:pt x="251" y="698"/>
                </a:lnTo>
                <a:lnTo>
                  <a:pt x="260" y="697"/>
                </a:lnTo>
                <a:lnTo>
                  <a:pt x="270" y="695"/>
                </a:lnTo>
                <a:lnTo>
                  <a:pt x="279" y="692"/>
                </a:lnTo>
                <a:lnTo>
                  <a:pt x="288" y="687"/>
                </a:lnTo>
                <a:lnTo>
                  <a:pt x="296" y="682"/>
                </a:lnTo>
                <a:lnTo>
                  <a:pt x="301" y="689"/>
                </a:lnTo>
                <a:lnTo>
                  <a:pt x="307" y="697"/>
                </a:lnTo>
                <a:lnTo>
                  <a:pt x="314" y="704"/>
                </a:lnTo>
                <a:lnTo>
                  <a:pt x="322" y="709"/>
                </a:lnTo>
                <a:lnTo>
                  <a:pt x="331" y="714"/>
                </a:lnTo>
                <a:lnTo>
                  <a:pt x="340" y="717"/>
                </a:lnTo>
                <a:lnTo>
                  <a:pt x="350" y="719"/>
                </a:lnTo>
                <a:lnTo>
                  <a:pt x="360" y="719"/>
                </a:lnTo>
                <a:lnTo>
                  <a:pt x="370" y="719"/>
                </a:lnTo>
                <a:lnTo>
                  <a:pt x="380" y="717"/>
                </a:lnTo>
                <a:lnTo>
                  <a:pt x="388" y="714"/>
                </a:lnTo>
                <a:lnTo>
                  <a:pt x="397" y="709"/>
                </a:lnTo>
                <a:lnTo>
                  <a:pt x="405" y="704"/>
                </a:lnTo>
                <a:lnTo>
                  <a:pt x="412" y="697"/>
                </a:lnTo>
                <a:lnTo>
                  <a:pt x="418" y="689"/>
                </a:lnTo>
                <a:lnTo>
                  <a:pt x="424" y="682"/>
                </a:lnTo>
                <a:lnTo>
                  <a:pt x="431" y="687"/>
                </a:lnTo>
                <a:lnTo>
                  <a:pt x="440" y="692"/>
                </a:lnTo>
                <a:lnTo>
                  <a:pt x="449" y="695"/>
                </a:lnTo>
                <a:lnTo>
                  <a:pt x="458" y="697"/>
                </a:lnTo>
                <a:lnTo>
                  <a:pt x="468" y="698"/>
                </a:lnTo>
                <a:lnTo>
                  <a:pt x="478" y="698"/>
                </a:lnTo>
                <a:lnTo>
                  <a:pt x="488" y="696"/>
                </a:lnTo>
                <a:lnTo>
                  <a:pt x="497" y="693"/>
                </a:lnTo>
                <a:lnTo>
                  <a:pt x="507" y="688"/>
                </a:lnTo>
                <a:lnTo>
                  <a:pt x="514" y="683"/>
                </a:lnTo>
                <a:lnTo>
                  <a:pt x="522" y="676"/>
                </a:lnTo>
                <a:lnTo>
                  <a:pt x="528" y="668"/>
                </a:lnTo>
                <a:lnTo>
                  <a:pt x="533" y="661"/>
                </a:lnTo>
                <a:lnTo>
                  <a:pt x="536" y="652"/>
                </a:lnTo>
                <a:lnTo>
                  <a:pt x="540" y="643"/>
                </a:lnTo>
                <a:lnTo>
                  <a:pt x="541" y="633"/>
                </a:lnTo>
                <a:lnTo>
                  <a:pt x="552" y="635"/>
                </a:lnTo>
                <a:lnTo>
                  <a:pt x="563" y="635"/>
                </a:lnTo>
                <a:lnTo>
                  <a:pt x="569" y="635"/>
                </a:lnTo>
                <a:lnTo>
                  <a:pt x="577" y="634"/>
                </a:lnTo>
                <a:lnTo>
                  <a:pt x="584" y="633"/>
                </a:lnTo>
                <a:lnTo>
                  <a:pt x="590" y="631"/>
                </a:lnTo>
                <a:lnTo>
                  <a:pt x="597" y="628"/>
                </a:lnTo>
                <a:lnTo>
                  <a:pt x="603" y="624"/>
                </a:lnTo>
                <a:lnTo>
                  <a:pt x="608" y="620"/>
                </a:lnTo>
                <a:lnTo>
                  <a:pt x="614" y="615"/>
                </a:lnTo>
                <a:lnTo>
                  <a:pt x="620" y="608"/>
                </a:lnTo>
                <a:lnTo>
                  <a:pt x="626" y="599"/>
                </a:lnTo>
                <a:lnTo>
                  <a:pt x="630" y="590"/>
                </a:lnTo>
                <a:lnTo>
                  <a:pt x="632" y="580"/>
                </a:lnTo>
                <a:lnTo>
                  <a:pt x="635" y="571"/>
                </a:lnTo>
                <a:lnTo>
                  <a:pt x="635" y="561"/>
                </a:lnTo>
                <a:lnTo>
                  <a:pt x="634" y="551"/>
                </a:lnTo>
                <a:lnTo>
                  <a:pt x="631" y="543"/>
                </a:lnTo>
                <a:lnTo>
                  <a:pt x="641" y="540"/>
                </a:lnTo>
                <a:lnTo>
                  <a:pt x="651" y="538"/>
                </a:lnTo>
                <a:lnTo>
                  <a:pt x="660" y="534"/>
                </a:lnTo>
                <a:lnTo>
                  <a:pt x="668" y="528"/>
                </a:lnTo>
                <a:lnTo>
                  <a:pt x="675" y="523"/>
                </a:lnTo>
                <a:lnTo>
                  <a:pt x="682" y="515"/>
                </a:lnTo>
                <a:lnTo>
                  <a:pt x="688" y="507"/>
                </a:lnTo>
                <a:lnTo>
                  <a:pt x="692" y="498"/>
                </a:lnTo>
                <a:lnTo>
                  <a:pt x="694" y="488"/>
                </a:lnTo>
                <a:lnTo>
                  <a:pt x="696" y="479"/>
                </a:lnTo>
                <a:lnTo>
                  <a:pt x="698" y="470"/>
                </a:lnTo>
                <a:lnTo>
                  <a:pt x="696" y="460"/>
                </a:lnTo>
                <a:lnTo>
                  <a:pt x="694" y="450"/>
                </a:lnTo>
                <a:lnTo>
                  <a:pt x="691" y="441"/>
                </a:lnTo>
                <a:lnTo>
                  <a:pt x="687" y="433"/>
                </a:lnTo>
                <a:lnTo>
                  <a:pt x="681" y="424"/>
                </a:lnTo>
                <a:lnTo>
                  <a:pt x="689" y="420"/>
                </a:lnTo>
                <a:lnTo>
                  <a:pt x="696" y="413"/>
                </a:lnTo>
                <a:lnTo>
                  <a:pt x="703" y="406"/>
                </a:lnTo>
                <a:lnTo>
                  <a:pt x="709" y="398"/>
                </a:lnTo>
                <a:lnTo>
                  <a:pt x="713" y="389"/>
                </a:lnTo>
                <a:lnTo>
                  <a:pt x="716" y="380"/>
                </a:lnTo>
                <a:lnTo>
                  <a:pt x="719" y="370"/>
                </a:lnTo>
                <a:lnTo>
                  <a:pt x="719" y="360"/>
                </a:ln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850" descr="Icon of lightning. ">
            <a:extLst>
              <a:ext uri="{FF2B5EF4-FFF2-40B4-BE49-F238E27FC236}">
                <a16:creationId xmlns:a16="http://schemas.microsoft.com/office/drawing/2014/main" id="{4F438411-AB3F-41D1-B7B0-3BD67465A272}"/>
              </a:ext>
            </a:extLst>
          </p:cNvPr>
          <p:cNvSpPr>
            <a:spLocks/>
          </p:cNvSpPr>
          <p:nvPr/>
        </p:nvSpPr>
        <p:spPr bwMode="auto">
          <a:xfrm>
            <a:off x="4904481" y="4108092"/>
            <a:ext cx="268346" cy="380334"/>
          </a:xfrm>
          <a:custGeom>
            <a:avLst/>
            <a:gdLst>
              <a:gd name="T0" fmla="*/ 635 w 636"/>
              <a:gd name="T1" fmla="*/ 369 h 901"/>
              <a:gd name="T2" fmla="*/ 632 w 636"/>
              <a:gd name="T3" fmla="*/ 365 h 901"/>
              <a:gd name="T4" fmla="*/ 629 w 636"/>
              <a:gd name="T5" fmla="*/ 362 h 901"/>
              <a:gd name="T6" fmla="*/ 625 w 636"/>
              <a:gd name="T7" fmla="*/ 360 h 901"/>
              <a:gd name="T8" fmla="*/ 621 w 636"/>
              <a:gd name="T9" fmla="*/ 360 h 901"/>
              <a:gd name="T10" fmla="*/ 337 w 636"/>
              <a:gd name="T11" fmla="*/ 360 h 901"/>
              <a:gd name="T12" fmla="*/ 409 w 636"/>
              <a:gd name="T13" fmla="*/ 17 h 901"/>
              <a:gd name="T14" fmla="*/ 409 w 636"/>
              <a:gd name="T15" fmla="*/ 13 h 901"/>
              <a:gd name="T16" fmla="*/ 408 w 636"/>
              <a:gd name="T17" fmla="*/ 7 h 901"/>
              <a:gd name="T18" fmla="*/ 405 w 636"/>
              <a:gd name="T19" fmla="*/ 3 h 901"/>
              <a:gd name="T20" fmla="*/ 400 w 636"/>
              <a:gd name="T21" fmla="*/ 1 h 901"/>
              <a:gd name="T22" fmla="*/ 395 w 636"/>
              <a:gd name="T23" fmla="*/ 0 h 901"/>
              <a:gd name="T24" fmla="*/ 390 w 636"/>
              <a:gd name="T25" fmla="*/ 0 h 901"/>
              <a:gd name="T26" fmla="*/ 385 w 636"/>
              <a:gd name="T27" fmla="*/ 2 h 901"/>
              <a:gd name="T28" fmla="*/ 382 w 636"/>
              <a:gd name="T29" fmla="*/ 6 h 901"/>
              <a:gd name="T30" fmla="*/ 2 w 636"/>
              <a:gd name="T31" fmla="*/ 547 h 901"/>
              <a:gd name="T32" fmla="*/ 1 w 636"/>
              <a:gd name="T33" fmla="*/ 550 h 901"/>
              <a:gd name="T34" fmla="*/ 0 w 636"/>
              <a:gd name="T35" fmla="*/ 554 h 901"/>
              <a:gd name="T36" fmla="*/ 0 w 636"/>
              <a:gd name="T37" fmla="*/ 559 h 901"/>
              <a:gd name="T38" fmla="*/ 1 w 636"/>
              <a:gd name="T39" fmla="*/ 562 h 901"/>
              <a:gd name="T40" fmla="*/ 4 w 636"/>
              <a:gd name="T41" fmla="*/ 566 h 901"/>
              <a:gd name="T42" fmla="*/ 8 w 636"/>
              <a:gd name="T43" fmla="*/ 568 h 901"/>
              <a:gd name="T44" fmla="*/ 11 w 636"/>
              <a:gd name="T45" fmla="*/ 569 h 901"/>
              <a:gd name="T46" fmla="*/ 15 w 636"/>
              <a:gd name="T47" fmla="*/ 570 h 901"/>
              <a:gd name="T48" fmla="*/ 299 w 636"/>
              <a:gd name="T49" fmla="*/ 570 h 901"/>
              <a:gd name="T50" fmla="*/ 228 w 636"/>
              <a:gd name="T51" fmla="*/ 882 h 901"/>
              <a:gd name="T52" fmla="*/ 228 w 636"/>
              <a:gd name="T53" fmla="*/ 888 h 901"/>
              <a:gd name="T54" fmla="*/ 229 w 636"/>
              <a:gd name="T55" fmla="*/ 892 h 901"/>
              <a:gd name="T56" fmla="*/ 232 w 636"/>
              <a:gd name="T57" fmla="*/ 896 h 901"/>
              <a:gd name="T58" fmla="*/ 236 w 636"/>
              <a:gd name="T59" fmla="*/ 900 h 901"/>
              <a:gd name="T60" fmla="*/ 239 w 636"/>
              <a:gd name="T61" fmla="*/ 901 h 901"/>
              <a:gd name="T62" fmla="*/ 243 w 636"/>
              <a:gd name="T63" fmla="*/ 901 h 901"/>
              <a:gd name="T64" fmla="*/ 246 w 636"/>
              <a:gd name="T65" fmla="*/ 901 h 901"/>
              <a:gd name="T66" fmla="*/ 249 w 636"/>
              <a:gd name="T67" fmla="*/ 900 h 901"/>
              <a:gd name="T68" fmla="*/ 252 w 636"/>
              <a:gd name="T69" fmla="*/ 897 h 901"/>
              <a:gd name="T70" fmla="*/ 254 w 636"/>
              <a:gd name="T71" fmla="*/ 895 h 901"/>
              <a:gd name="T72" fmla="*/ 633 w 636"/>
              <a:gd name="T73" fmla="*/ 384 h 901"/>
              <a:gd name="T74" fmla="*/ 635 w 636"/>
              <a:gd name="T75" fmla="*/ 381 h 901"/>
              <a:gd name="T76" fmla="*/ 636 w 636"/>
              <a:gd name="T77" fmla="*/ 376 h 901"/>
              <a:gd name="T78" fmla="*/ 636 w 636"/>
              <a:gd name="T79" fmla="*/ 372 h 901"/>
              <a:gd name="T80" fmla="*/ 635 w 636"/>
              <a:gd name="T81" fmla="*/ 36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6" h="901">
                <a:moveTo>
                  <a:pt x="635" y="369"/>
                </a:moveTo>
                <a:lnTo>
                  <a:pt x="632" y="365"/>
                </a:lnTo>
                <a:lnTo>
                  <a:pt x="629" y="362"/>
                </a:lnTo>
                <a:lnTo>
                  <a:pt x="625" y="360"/>
                </a:lnTo>
                <a:lnTo>
                  <a:pt x="621" y="360"/>
                </a:lnTo>
                <a:lnTo>
                  <a:pt x="337" y="360"/>
                </a:lnTo>
                <a:lnTo>
                  <a:pt x="409" y="17"/>
                </a:lnTo>
                <a:lnTo>
                  <a:pt x="409" y="13"/>
                </a:lnTo>
                <a:lnTo>
                  <a:pt x="408" y="7"/>
                </a:lnTo>
                <a:lnTo>
                  <a:pt x="405" y="3"/>
                </a:lnTo>
                <a:lnTo>
                  <a:pt x="400" y="1"/>
                </a:lnTo>
                <a:lnTo>
                  <a:pt x="395" y="0"/>
                </a:lnTo>
                <a:lnTo>
                  <a:pt x="390" y="0"/>
                </a:lnTo>
                <a:lnTo>
                  <a:pt x="385" y="2"/>
                </a:lnTo>
                <a:lnTo>
                  <a:pt x="382" y="6"/>
                </a:lnTo>
                <a:lnTo>
                  <a:pt x="2" y="547"/>
                </a:lnTo>
                <a:lnTo>
                  <a:pt x="1" y="550"/>
                </a:lnTo>
                <a:lnTo>
                  <a:pt x="0" y="554"/>
                </a:lnTo>
                <a:lnTo>
                  <a:pt x="0" y="559"/>
                </a:lnTo>
                <a:lnTo>
                  <a:pt x="1" y="562"/>
                </a:lnTo>
                <a:lnTo>
                  <a:pt x="4" y="566"/>
                </a:lnTo>
                <a:lnTo>
                  <a:pt x="8" y="568"/>
                </a:lnTo>
                <a:lnTo>
                  <a:pt x="11" y="569"/>
                </a:lnTo>
                <a:lnTo>
                  <a:pt x="15" y="570"/>
                </a:lnTo>
                <a:lnTo>
                  <a:pt x="299" y="570"/>
                </a:lnTo>
                <a:lnTo>
                  <a:pt x="228" y="882"/>
                </a:lnTo>
                <a:lnTo>
                  <a:pt x="228" y="888"/>
                </a:lnTo>
                <a:lnTo>
                  <a:pt x="229" y="892"/>
                </a:lnTo>
                <a:lnTo>
                  <a:pt x="232" y="896"/>
                </a:lnTo>
                <a:lnTo>
                  <a:pt x="236" y="900"/>
                </a:lnTo>
                <a:lnTo>
                  <a:pt x="239" y="901"/>
                </a:lnTo>
                <a:lnTo>
                  <a:pt x="243" y="901"/>
                </a:lnTo>
                <a:lnTo>
                  <a:pt x="246" y="901"/>
                </a:lnTo>
                <a:lnTo>
                  <a:pt x="249" y="900"/>
                </a:lnTo>
                <a:lnTo>
                  <a:pt x="252" y="897"/>
                </a:lnTo>
                <a:lnTo>
                  <a:pt x="254" y="895"/>
                </a:lnTo>
                <a:lnTo>
                  <a:pt x="633" y="384"/>
                </a:lnTo>
                <a:lnTo>
                  <a:pt x="635" y="381"/>
                </a:lnTo>
                <a:lnTo>
                  <a:pt x="636" y="376"/>
                </a:lnTo>
                <a:lnTo>
                  <a:pt x="636" y="372"/>
                </a:lnTo>
                <a:lnTo>
                  <a:pt x="635" y="369"/>
                </a:lnTo>
                <a:close/>
              </a:path>
            </a:pathLst>
          </a:custGeom>
          <a:solidFill>
            <a:schemeClr val="accent4">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2" name="Freeform 3886" descr="Icon of magnifying glass to represent search. ">
            <a:extLst>
              <a:ext uri="{FF2B5EF4-FFF2-40B4-BE49-F238E27FC236}">
                <a16:creationId xmlns:a16="http://schemas.microsoft.com/office/drawing/2014/main" id="{EC8E95A8-22FE-44FA-B5A6-2AA2D47A5BB3}"/>
              </a:ext>
            </a:extLst>
          </p:cNvPr>
          <p:cNvSpPr>
            <a:spLocks noEditPoints="1"/>
          </p:cNvSpPr>
          <p:nvPr/>
        </p:nvSpPr>
        <p:spPr bwMode="auto">
          <a:xfrm>
            <a:off x="6257227" y="4108092"/>
            <a:ext cx="382447" cy="380334"/>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73" name="Group 72" descr="Icon of computer monitors. ">
            <a:extLst>
              <a:ext uri="{FF2B5EF4-FFF2-40B4-BE49-F238E27FC236}">
                <a16:creationId xmlns:a16="http://schemas.microsoft.com/office/drawing/2014/main" id="{6C60D8E2-BC37-4164-84A8-5B32D836BEC3}"/>
              </a:ext>
            </a:extLst>
          </p:cNvPr>
          <p:cNvGrpSpPr/>
          <p:nvPr/>
        </p:nvGrpSpPr>
        <p:grpSpPr>
          <a:xfrm>
            <a:off x="7667022" y="4107036"/>
            <a:ext cx="382447" cy="382446"/>
            <a:chOff x="879475" y="5100638"/>
            <a:chExt cx="287338" cy="287337"/>
          </a:xfrm>
          <a:solidFill>
            <a:schemeClr val="accent4">
              <a:lumMod val="75000"/>
            </a:schemeClr>
          </a:solidFill>
        </p:grpSpPr>
        <p:sp>
          <p:nvSpPr>
            <p:cNvPr id="74" name="Freeform 1636">
              <a:extLst>
                <a:ext uri="{FF2B5EF4-FFF2-40B4-BE49-F238E27FC236}">
                  <a16:creationId xmlns:a16="http://schemas.microsoft.com/office/drawing/2014/main" id="{69FF00E7-041A-4CE9-A6E6-F43110659DE0}"/>
                </a:ext>
              </a:extLst>
            </p:cNvPr>
            <p:cNvSpPr>
              <a:spLocks/>
            </p:cNvSpPr>
            <p:nvPr/>
          </p:nvSpPr>
          <p:spPr bwMode="auto">
            <a:xfrm>
              <a:off x="908050" y="5233988"/>
              <a:ext cx="38100" cy="9525"/>
            </a:xfrm>
            <a:custGeom>
              <a:avLst/>
              <a:gdLst>
                <a:gd name="T0" fmla="*/ 105 w 121"/>
                <a:gd name="T1" fmla="*/ 0 h 30"/>
                <a:gd name="T2" fmla="*/ 15 w 121"/>
                <a:gd name="T3" fmla="*/ 0 h 30"/>
                <a:gd name="T4" fmla="*/ 13 w 121"/>
                <a:gd name="T5" fmla="*/ 0 h 30"/>
                <a:gd name="T6" fmla="*/ 9 w 121"/>
                <a:gd name="T7" fmla="*/ 1 h 30"/>
                <a:gd name="T8" fmla="*/ 7 w 121"/>
                <a:gd name="T9" fmla="*/ 2 h 30"/>
                <a:gd name="T10" fmla="*/ 5 w 121"/>
                <a:gd name="T11" fmla="*/ 4 h 30"/>
                <a:gd name="T12" fmla="*/ 3 w 121"/>
                <a:gd name="T13" fmla="*/ 6 h 30"/>
                <a:gd name="T14" fmla="*/ 2 w 121"/>
                <a:gd name="T15" fmla="*/ 9 h 30"/>
                <a:gd name="T16" fmla="*/ 0 w 121"/>
                <a:gd name="T17" fmla="*/ 12 h 30"/>
                <a:gd name="T18" fmla="*/ 0 w 121"/>
                <a:gd name="T19" fmla="*/ 14 h 30"/>
                <a:gd name="T20" fmla="*/ 0 w 121"/>
                <a:gd name="T21" fmla="*/ 17 h 30"/>
                <a:gd name="T22" fmla="*/ 2 w 121"/>
                <a:gd name="T23" fmla="*/ 21 h 30"/>
                <a:gd name="T24" fmla="*/ 3 w 121"/>
                <a:gd name="T25" fmla="*/ 23 h 30"/>
                <a:gd name="T26" fmla="*/ 5 w 121"/>
                <a:gd name="T27" fmla="*/ 25 h 30"/>
                <a:gd name="T28" fmla="*/ 7 w 121"/>
                <a:gd name="T29" fmla="*/ 27 h 30"/>
                <a:gd name="T30" fmla="*/ 9 w 121"/>
                <a:gd name="T31" fmla="*/ 29 h 30"/>
                <a:gd name="T32" fmla="*/ 13 w 121"/>
                <a:gd name="T33" fmla="*/ 30 h 30"/>
                <a:gd name="T34" fmla="*/ 15 w 121"/>
                <a:gd name="T35" fmla="*/ 30 h 30"/>
                <a:gd name="T36" fmla="*/ 105 w 121"/>
                <a:gd name="T37" fmla="*/ 30 h 30"/>
                <a:gd name="T38" fmla="*/ 109 w 121"/>
                <a:gd name="T39" fmla="*/ 30 h 30"/>
                <a:gd name="T40" fmla="*/ 111 w 121"/>
                <a:gd name="T41" fmla="*/ 29 h 30"/>
                <a:gd name="T42" fmla="*/ 114 w 121"/>
                <a:gd name="T43" fmla="*/ 27 h 30"/>
                <a:gd name="T44" fmla="*/ 117 w 121"/>
                <a:gd name="T45" fmla="*/ 25 h 30"/>
                <a:gd name="T46" fmla="*/ 118 w 121"/>
                <a:gd name="T47" fmla="*/ 23 h 30"/>
                <a:gd name="T48" fmla="*/ 120 w 121"/>
                <a:gd name="T49" fmla="*/ 21 h 30"/>
                <a:gd name="T50" fmla="*/ 121 w 121"/>
                <a:gd name="T51" fmla="*/ 17 h 30"/>
                <a:gd name="T52" fmla="*/ 121 w 121"/>
                <a:gd name="T53" fmla="*/ 14 h 30"/>
                <a:gd name="T54" fmla="*/ 121 w 121"/>
                <a:gd name="T55" fmla="*/ 12 h 30"/>
                <a:gd name="T56" fmla="*/ 120 w 121"/>
                <a:gd name="T57" fmla="*/ 9 h 30"/>
                <a:gd name="T58" fmla="*/ 118 w 121"/>
                <a:gd name="T59" fmla="*/ 6 h 30"/>
                <a:gd name="T60" fmla="*/ 117 w 121"/>
                <a:gd name="T61" fmla="*/ 4 h 30"/>
                <a:gd name="T62" fmla="*/ 114 w 121"/>
                <a:gd name="T63" fmla="*/ 2 h 30"/>
                <a:gd name="T64" fmla="*/ 111 w 121"/>
                <a:gd name="T65" fmla="*/ 1 h 30"/>
                <a:gd name="T66" fmla="*/ 109 w 121"/>
                <a:gd name="T67" fmla="*/ 0 h 30"/>
                <a:gd name="T68" fmla="*/ 105 w 12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30">
                  <a:moveTo>
                    <a:pt x="105" y="0"/>
                  </a:moveTo>
                  <a:lnTo>
                    <a:pt x="15" y="0"/>
                  </a:lnTo>
                  <a:lnTo>
                    <a:pt x="13" y="0"/>
                  </a:lnTo>
                  <a:lnTo>
                    <a:pt x="9" y="1"/>
                  </a:lnTo>
                  <a:lnTo>
                    <a:pt x="7" y="2"/>
                  </a:lnTo>
                  <a:lnTo>
                    <a:pt x="5" y="4"/>
                  </a:lnTo>
                  <a:lnTo>
                    <a:pt x="3" y="6"/>
                  </a:lnTo>
                  <a:lnTo>
                    <a:pt x="2" y="9"/>
                  </a:lnTo>
                  <a:lnTo>
                    <a:pt x="0" y="12"/>
                  </a:lnTo>
                  <a:lnTo>
                    <a:pt x="0" y="14"/>
                  </a:lnTo>
                  <a:lnTo>
                    <a:pt x="0" y="17"/>
                  </a:lnTo>
                  <a:lnTo>
                    <a:pt x="2" y="21"/>
                  </a:lnTo>
                  <a:lnTo>
                    <a:pt x="3" y="23"/>
                  </a:lnTo>
                  <a:lnTo>
                    <a:pt x="5" y="25"/>
                  </a:lnTo>
                  <a:lnTo>
                    <a:pt x="7" y="27"/>
                  </a:lnTo>
                  <a:lnTo>
                    <a:pt x="9" y="29"/>
                  </a:lnTo>
                  <a:lnTo>
                    <a:pt x="13" y="30"/>
                  </a:lnTo>
                  <a:lnTo>
                    <a:pt x="15" y="30"/>
                  </a:lnTo>
                  <a:lnTo>
                    <a:pt x="105" y="30"/>
                  </a:lnTo>
                  <a:lnTo>
                    <a:pt x="109" y="30"/>
                  </a:lnTo>
                  <a:lnTo>
                    <a:pt x="111" y="29"/>
                  </a:lnTo>
                  <a:lnTo>
                    <a:pt x="114" y="27"/>
                  </a:lnTo>
                  <a:lnTo>
                    <a:pt x="117" y="25"/>
                  </a:lnTo>
                  <a:lnTo>
                    <a:pt x="118" y="23"/>
                  </a:lnTo>
                  <a:lnTo>
                    <a:pt x="120" y="21"/>
                  </a:lnTo>
                  <a:lnTo>
                    <a:pt x="121" y="17"/>
                  </a:lnTo>
                  <a:lnTo>
                    <a:pt x="121" y="14"/>
                  </a:lnTo>
                  <a:lnTo>
                    <a:pt x="121" y="12"/>
                  </a:lnTo>
                  <a:lnTo>
                    <a:pt x="120" y="9"/>
                  </a:lnTo>
                  <a:lnTo>
                    <a:pt x="118" y="6"/>
                  </a:lnTo>
                  <a:lnTo>
                    <a:pt x="117" y="4"/>
                  </a:lnTo>
                  <a:lnTo>
                    <a:pt x="114" y="2"/>
                  </a:lnTo>
                  <a:lnTo>
                    <a:pt x="111" y="1"/>
                  </a:lnTo>
                  <a:lnTo>
                    <a:pt x="109" y="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1637">
              <a:extLst>
                <a:ext uri="{FF2B5EF4-FFF2-40B4-BE49-F238E27FC236}">
                  <a16:creationId xmlns:a16="http://schemas.microsoft.com/office/drawing/2014/main" id="{81654380-670A-482D-81FB-A4FFEA61023A}"/>
                </a:ext>
              </a:extLst>
            </p:cNvPr>
            <p:cNvSpPr>
              <a:spLocks/>
            </p:cNvSpPr>
            <p:nvPr/>
          </p:nvSpPr>
          <p:spPr bwMode="auto">
            <a:xfrm>
              <a:off x="879475" y="5100638"/>
              <a:ext cx="153988" cy="85725"/>
            </a:xfrm>
            <a:custGeom>
              <a:avLst/>
              <a:gdLst>
                <a:gd name="T0" fmla="*/ 482 w 482"/>
                <a:gd name="T1" fmla="*/ 60 h 271"/>
                <a:gd name="T2" fmla="*/ 482 w 482"/>
                <a:gd name="T3" fmla="*/ 54 h 271"/>
                <a:gd name="T4" fmla="*/ 481 w 482"/>
                <a:gd name="T5" fmla="*/ 48 h 271"/>
                <a:gd name="T6" fmla="*/ 480 w 482"/>
                <a:gd name="T7" fmla="*/ 42 h 271"/>
                <a:gd name="T8" fmla="*/ 478 w 482"/>
                <a:gd name="T9" fmla="*/ 37 h 271"/>
                <a:gd name="T10" fmla="*/ 475 w 482"/>
                <a:gd name="T11" fmla="*/ 31 h 271"/>
                <a:gd name="T12" fmla="*/ 472 w 482"/>
                <a:gd name="T13" fmla="*/ 27 h 271"/>
                <a:gd name="T14" fmla="*/ 469 w 482"/>
                <a:gd name="T15" fmla="*/ 22 h 271"/>
                <a:gd name="T16" fmla="*/ 464 w 482"/>
                <a:gd name="T17" fmla="*/ 18 h 271"/>
                <a:gd name="T18" fmla="*/ 460 w 482"/>
                <a:gd name="T19" fmla="*/ 13 h 271"/>
                <a:gd name="T20" fmla="*/ 455 w 482"/>
                <a:gd name="T21" fmla="*/ 10 h 271"/>
                <a:gd name="T22" fmla="*/ 451 w 482"/>
                <a:gd name="T23" fmla="*/ 7 h 271"/>
                <a:gd name="T24" fmla="*/ 445 w 482"/>
                <a:gd name="T25" fmla="*/ 5 h 271"/>
                <a:gd name="T26" fmla="*/ 440 w 482"/>
                <a:gd name="T27" fmla="*/ 2 h 271"/>
                <a:gd name="T28" fmla="*/ 434 w 482"/>
                <a:gd name="T29" fmla="*/ 1 h 271"/>
                <a:gd name="T30" fmla="*/ 428 w 482"/>
                <a:gd name="T31" fmla="*/ 0 h 271"/>
                <a:gd name="T32" fmla="*/ 422 w 482"/>
                <a:gd name="T33" fmla="*/ 0 h 271"/>
                <a:gd name="T34" fmla="*/ 59 w 482"/>
                <a:gd name="T35" fmla="*/ 0 h 271"/>
                <a:gd name="T36" fmla="*/ 54 w 482"/>
                <a:gd name="T37" fmla="*/ 0 h 271"/>
                <a:gd name="T38" fmla="*/ 47 w 482"/>
                <a:gd name="T39" fmla="*/ 1 h 271"/>
                <a:gd name="T40" fmla="*/ 42 w 482"/>
                <a:gd name="T41" fmla="*/ 2 h 271"/>
                <a:gd name="T42" fmla="*/ 36 w 482"/>
                <a:gd name="T43" fmla="*/ 5 h 271"/>
                <a:gd name="T44" fmla="*/ 31 w 482"/>
                <a:gd name="T45" fmla="*/ 7 h 271"/>
                <a:gd name="T46" fmla="*/ 26 w 482"/>
                <a:gd name="T47" fmla="*/ 10 h 271"/>
                <a:gd name="T48" fmla="*/ 22 w 482"/>
                <a:gd name="T49" fmla="*/ 13 h 271"/>
                <a:gd name="T50" fmla="*/ 17 w 482"/>
                <a:gd name="T51" fmla="*/ 18 h 271"/>
                <a:gd name="T52" fmla="*/ 13 w 482"/>
                <a:gd name="T53" fmla="*/ 22 h 271"/>
                <a:gd name="T54" fmla="*/ 10 w 482"/>
                <a:gd name="T55" fmla="*/ 27 h 271"/>
                <a:gd name="T56" fmla="*/ 6 w 482"/>
                <a:gd name="T57" fmla="*/ 31 h 271"/>
                <a:gd name="T58" fmla="*/ 4 w 482"/>
                <a:gd name="T59" fmla="*/ 37 h 271"/>
                <a:gd name="T60" fmla="*/ 2 w 482"/>
                <a:gd name="T61" fmla="*/ 42 h 271"/>
                <a:gd name="T62" fmla="*/ 1 w 482"/>
                <a:gd name="T63" fmla="*/ 48 h 271"/>
                <a:gd name="T64" fmla="*/ 0 w 482"/>
                <a:gd name="T65" fmla="*/ 54 h 271"/>
                <a:gd name="T66" fmla="*/ 0 w 482"/>
                <a:gd name="T67" fmla="*/ 60 h 271"/>
                <a:gd name="T68" fmla="*/ 0 w 482"/>
                <a:gd name="T69" fmla="*/ 271 h 271"/>
                <a:gd name="T70" fmla="*/ 482 w 482"/>
                <a:gd name="T71" fmla="*/ 271 h 271"/>
                <a:gd name="T72" fmla="*/ 482 w 482"/>
                <a:gd name="T73" fmla="*/ 6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2" h="271">
                  <a:moveTo>
                    <a:pt x="482" y="60"/>
                  </a:moveTo>
                  <a:lnTo>
                    <a:pt x="482" y="54"/>
                  </a:lnTo>
                  <a:lnTo>
                    <a:pt x="481" y="48"/>
                  </a:lnTo>
                  <a:lnTo>
                    <a:pt x="480" y="42"/>
                  </a:lnTo>
                  <a:lnTo>
                    <a:pt x="478" y="37"/>
                  </a:lnTo>
                  <a:lnTo>
                    <a:pt x="475" y="31"/>
                  </a:lnTo>
                  <a:lnTo>
                    <a:pt x="472" y="27"/>
                  </a:lnTo>
                  <a:lnTo>
                    <a:pt x="469" y="22"/>
                  </a:lnTo>
                  <a:lnTo>
                    <a:pt x="464" y="18"/>
                  </a:lnTo>
                  <a:lnTo>
                    <a:pt x="460" y="13"/>
                  </a:lnTo>
                  <a:lnTo>
                    <a:pt x="455" y="10"/>
                  </a:lnTo>
                  <a:lnTo>
                    <a:pt x="451" y="7"/>
                  </a:lnTo>
                  <a:lnTo>
                    <a:pt x="445" y="5"/>
                  </a:lnTo>
                  <a:lnTo>
                    <a:pt x="440" y="2"/>
                  </a:lnTo>
                  <a:lnTo>
                    <a:pt x="434" y="1"/>
                  </a:lnTo>
                  <a:lnTo>
                    <a:pt x="428" y="0"/>
                  </a:lnTo>
                  <a:lnTo>
                    <a:pt x="422" y="0"/>
                  </a:lnTo>
                  <a:lnTo>
                    <a:pt x="59" y="0"/>
                  </a:lnTo>
                  <a:lnTo>
                    <a:pt x="54" y="0"/>
                  </a:lnTo>
                  <a:lnTo>
                    <a:pt x="47" y="1"/>
                  </a:lnTo>
                  <a:lnTo>
                    <a:pt x="42" y="2"/>
                  </a:lnTo>
                  <a:lnTo>
                    <a:pt x="36" y="5"/>
                  </a:lnTo>
                  <a:lnTo>
                    <a:pt x="31" y="7"/>
                  </a:lnTo>
                  <a:lnTo>
                    <a:pt x="26" y="10"/>
                  </a:lnTo>
                  <a:lnTo>
                    <a:pt x="22" y="13"/>
                  </a:lnTo>
                  <a:lnTo>
                    <a:pt x="17" y="18"/>
                  </a:lnTo>
                  <a:lnTo>
                    <a:pt x="13" y="22"/>
                  </a:lnTo>
                  <a:lnTo>
                    <a:pt x="10" y="27"/>
                  </a:lnTo>
                  <a:lnTo>
                    <a:pt x="6" y="31"/>
                  </a:lnTo>
                  <a:lnTo>
                    <a:pt x="4" y="37"/>
                  </a:lnTo>
                  <a:lnTo>
                    <a:pt x="2" y="42"/>
                  </a:lnTo>
                  <a:lnTo>
                    <a:pt x="1" y="48"/>
                  </a:lnTo>
                  <a:lnTo>
                    <a:pt x="0" y="54"/>
                  </a:lnTo>
                  <a:lnTo>
                    <a:pt x="0" y="60"/>
                  </a:lnTo>
                  <a:lnTo>
                    <a:pt x="0" y="271"/>
                  </a:lnTo>
                  <a:lnTo>
                    <a:pt x="482" y="271"/>
                  </a:lnTo>
                  <a:lnTo>
                    <a:pt x="4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1638">
              <a:extLst>
                <a:ext uri="{FF2B5EF4-FFF2-40B4-BE49-F238E27FC236}">
                  <a16:creationId xmlns:a16="http://schemas.microsoft.com/office/drawing/2014/main" id="{FB01E3B0-9770-4D5C-9138-8D07EBC83D72}"/>
                </a:ext>
              </a:extLst>
            </p:cNvPr>
            <p:cNvSpPr>
              <a:spLocks/>
            </p:cNvSpPr>
            <p:nvPr/>
          </p:nvSpPr>
          <p:spPr bwMode="auto">
            <a:xfrm>
              <a:off x="879475" y="5195888"/>
              <a:ext cx="153988" cy="19050"/>
            </a:xfrm>
            <a:custGeom>
              <a:avLst/>
              <a:gdLst>
                <a:gd name="T0" fmla="*/ 361 w 482"/>
                <a:gd name="T1" fmla="*/ 30 h 60"/>
                <a:gd name="T2" fmla="*/ 424 w 482"/>
                <a:gd name="T3" fmla="*/ 30 h 60"/>
                <a:gd name="T4" fmla="*/ 475 w 482"/>
                <a:gd name="T5" fmla="*/ 30 h 60"/>
                <a:gd name="T6" fmla="*/ 478 w 482"/>
                <a:gd name="T7" fmla="*/ 23 h 60"/>
                <a:gd name="T8" fmla="*/ 481 w 482"/>
                <a:gd name="T9" fmla="*/ 17 h 60"/>
                <a:gd name="T10" fmla="*/ 482 w 482"/>
                <a:gd name="T11" fmla="*/ 9 h 60"/>
                <a:gd name="T12" fmla="*/ 482 w 482"/>
                <a:gd name="T13" fmla="*/ 2 h 60"/>
                <a:gd name="T14" fmla="*/ 482 w 482"/>
                <a:gd name="T15" fmla="*/ 0 h 60"/>
                <a:gd name="T16" fmla="*/ 0 w 482"/>
                <a:gd name="T17" fmla="*/ 0 h 60"/>
                <a:gd name="T18" fmla="*/ 0 w 482"/>
                <a:gd name="T19" fmla="*/ 6 h 60"/>
                <a:gd name="T20" fmla="*/ 1 w 482"/>
                <a:gd name="T21" fmla="*/ 11 h 60"/>
                <a:gd name="T22" fmla="*/ 2 w 482"/>
                <a:gd name="T23" fmla="*/ 18 h 60"/>
                <a:gd name="T24" fmla="*/ 4 w 482"/>
                <a:gd name="T25" fmla="*/ 23 h 60"/>
                <a:gd name="T26" fmla="*/ 6 w 482"/>
                <a:gd name="T27" fmla="*/ 28 h 60"/>
                <a:gd name="T28" fmla="*/ 10 w 482"/>
                <a:gd name="T29" fmla="*/ 33 h 60"/>
                <a:gd name="T30" fmla="*/ 13 w 482"/>
                <a:gd name="T31" fmla="*/ 38 h 60"/>
                <a:gd name="T32" fmla="*/ 17 w 482"/>
                <a:gd name="T33" fmla="*/ 42 h 60"/>
                <a:gd name="T34" fmla="*/ 22 w 482"/>
                <a:gd name="T35" fmla="*/ 47 h 60"/>
                <a:gd name="T36" fmla="*/ 26 w 482"/>
                <a:gd name="T37" fmla="*/ 50 h 60"/>
                <a:gd name="T38" fmla="*/ 31 w 482"/>
                <a:gd name="T39" fmla="*/ 53 h 60"/>
                <a:gd name="T40" fmla="*/ 36 w 482"/>
                <a:gd name="T41" fmla="*/ 55 h 60"/>
                <a:gd name="T42" fmla="*/ 42 w 482"/>
                <a:gd name="T43" fmla="*/ 58 h 60"/>
                <a:gd name="T44" fmla="*/ 47 w 482"/>
                <a:gd name="T45" fmla="*/ 59 h 60"/>
                <a:gd name="T46" fmla="*/ 54 w 482"/>
                <a:gd name="T47" fmla="*/ 60 h 60"/>
                <a:gd name="T48" fmla="*/ 59 w 482"/>
                <a:gd name="T49" fmla="*/ 60 h 60"/>
                <a:gd name="T50" fmla="*/ 282 w 482"/>
                <a:gd name="T51" fmla="*/ 60 h 60"/>
                <a:gd name="T52" fmla="*/ 291 w 482"/>
                <a:gd name="T53" fmla="*/ 53 h 60"/>
                <a:gd name="T54" fmla="*/ 299 w 482"/>
                <a:gd name="T55" fmla="*/ 48 h 60"/>
                <a:gd name="T56" fmla="*/ 308 w 482"/>
                <a:gd name="T57" fmla="*/ 42 h 60"/>
                <a:gd name="T58" fmla="*/ 318 w 482"/>
                <a:gd name="T59" fmla="*/ 38 h 60"/>
                <a:gd name="T60" fmla="*/ 328 w 482"/>
                <a:gd name="T61" fmla="*/ 34 h 60"/>
                <a:gd name="T62" fmla="*/ 339 w 482"/>
                <a:gd name="T63" fmla="*/ 32 h 60"/>
                <a:gd name="T64" fmla="*/ 350 w 482"/>
                <a:gd name="T65" fmla="*/ 30 h 60"/>
                <a:gd name="T66" fmla="*/ 361 w 482"/>
                <a:gd name="T67"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2" h="60">
                  <a:moveTo>
                    <a:pt x="361" y="30"/>
                  </a:moveTo>
                  <a:lnTo>
                    <a:pt x="424" y="30"/>
                  </a:lnTo>
                  <a:lnTo>
                    <a:pt x="475" y="30"/>
                  </a:lnTo>
                  <a:lnTo>
                    <a:pt x="478" y="23"/>
                  </a:lnTo>
                  <a:lnTo>
                    <a:pt x="481" y="17"/>
                  </a:lnTo>
                  <a:lnTo>
                    <a:pt x="482" y="9"/>
                  </a:lnTo>
                  <a:lnTo>
                    <a:pt x="482" y="2"/>
                  </a:lnTo>
                  <a:lnTo>
                    <a:pt x="482" y="0"/>
                  </a:lnTo>
                  <a:lnTo>
                    <a:pt x="0" y="0"/>
                  </a:lnTo>
                  <a:lnTo>
                    <a:pt x="0" y="6"/>
                  </a:lnTo>
                  <a:lnTo>
                    <a:pt x="1" y="11"/>
                  </a:lnTo>
                  <a:lnTo>
                    <a:pt x="2" y="18"/>
                  </a:lnTo>
                  <a:lnTo>
                    <a:pt x="4" y="23"/>
                  </a:lnTo>
                  <a:lnTo>
                    <a:pt x="6" y="28"/>
                  </a:lnTo>
                  <a:lnTo>
                    <a:pt x="10" y="33"/>
                  </a:lnTo>
                  <a:lnTo>
                    <a:pt x="13" y="38"/>
                  </a:lnTo>
                  <a:lnTo>
                    <a:pt x="17" y="42"/>
                  </a:lnTo>
                  <a:lnTo>
                    <a:pt x="22" y="47"/>
                  </a:lnTo>
                  <a:lnTo>
                    <a:pt x="26" y="50"/>
                  </a:lnTo>
                  <a:lnTo>
                    <a:pt x="31" y="53"/>
                  </a:lnTo>
                  <a:lnTo>
                    <a:pt x="36" y="55"/>
                  </a:lnTo>
                  <a:lnTo>
                    <a:pt x="42" y="58"/>
                  </a:lnTo>
                  <a:lnTo>
                    <a:pt x="47" y="59"/>
                  </a:lnTo>
                  <a:lnTo>
                    <a:pt x="54" y="60"/>
                  </a:lnTo>
                  <a:lnTo>
                    <a:pt x="59" y="60"/>
                  </a:lnTo>
                  <a:lnTo>
                    <a:pt x="282" y="60"/>
                  </a:lnTo>
                  <a:lnTo>
                    <a:pt x="291" y="53"/>
                  </a:lnTo>
                  <a:lnTo>
                    <a:pt x="299" y="48"/>
                  </a:lnTo>
                  <a:lnTo>
                    <a:pt x="308" y="42"/>
                  </a:lnTo>
                  <a:lnTo>
                    <a:pt x="318" y="38"/>
                  </a:lnTo>
                  <a:lnTo>
                    <a:pt x="328" y="34"/>
                  </a:lnTo>
                  <a:lnTo>
                    <a:pt x="339" y="32"/>
                  </a:lnTo>
                  <a:lnTo>
                    <a:pt x="350" y="30"/>
                  </a:lnTo>
                  <a:lnTo>
                    <a:pt x="36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1639">
              <a:extLst>
                <a:ext uri="{FF2B5EF4-FFF2-40B4-BE49-F238E27FC236}">
                  <a16:creationId xmlns:a16="http://schemas.microsoft.com/office/drawing/2014/main" id="{B5E3BED9-C2BD-4A86-AB16-4FB4F8651284}"/>
                </a:ext>
              </a:extLst>
            </p:cNvPr>
            <p:cNvSpPr>
              <a:spLocks/>
            </p:cNvSpPr>
            <p:nvPr/>
          </p:nvSpPr>
          <p:spPr bwMode="auto">
            <a:xfrm>
              <a:off x="965200" y="5214938"/>
              <a:ext cx="201613" cy="106363"/>
            </a:xfrm>
            <a:custGeom>
              <a:avLst/>
              <a:gdLst>
                <a:gd name="T0" fmla="*/ 543 w 633"/>
                <a:gd name="T1" fmla="*/ 0 h 332"/>
                <a:gd name="T2" fmla="*/ 153 w 633"/>
                <a:gd name="T3" fmla="*/ 0 h 332"/>
                <a:gd name="T4" fmla="*/ 90 w 633"/>
                <a:gd name="T5" fmla="*/ 0 h 332"/>
                <a:gd name="T6" fmla="*/ 82 w 633"/>
                <a:gd name="T7" fmla="*/ 1 h 332"/>
                <a:gd name="T8" fmla="*/ 73 w 633"/>
                <a:gd name="T9" fmla="*/ 2 h 332"/>
                <a:gd name="T10" fmla="*/ 64 w 633"/>
                <a:gd name="T11" fmla="*/ 4 h 332"/>
                <a:gd name="T12" fmla="*/ 55 w 633"/>
                <a:gd name="T13" fmla="*/ 8 h 332"/>
                <a:gd name="T14" fmla="*/ 47 w 633"/>
                <a:gd name="T15" fmla="*/ 11 h 332"/>
                <a:gd name="T16" fmla="*/ 40 w 633"/>
                <a:gd name="T17" fmla="*/ 15 h 332"/>
                <a:gd name="T18" fmla="*/ 33 w 633"/>
                <a:gd name="T19" fmla="*/ 21 h 332"/>
                <a:gd name="T20" fmla="*/ 26 w 633"/>
                <a:gd name="T21" fmla="*/ 26 h 332"/>
                <a:gd name="T22" fmla="*/ 21 w 633"/>
                <a:gd name="T23" fmla="*/ 33 h 332"/>
                <a:gd name="T24" fmla="*/ 15 w 633"/>
                <a:gd name="T25" fmla="*/ 40 h 332"/>
                <a:gd name="T26" fmla="*/ 11 w 633"/>
                <a:gd name="T27" fmla="*/ 47 h 332"/>
                <a:gd name="T28" fmla="*/ 7 w 633"/>
                <a:gd name="T29" fmla="*/ 55 h 332"/>
                <a:gd name="T30" fmla="*/ 4 w 633"/>
                <a:gd name="T31" fmla="*/ 64 h 332"/>
                <a:gd name="T32" fmla="*/ 2 w 633"/>
                <a:gd name="T33" fmla="*/ 72 h 332"/>
                <a:gd name="T34" fmla="*/ 1 w 633"/>
                <a:gd name="T35" fmla="*/ 82 h 332"/>
                <a:gd name="T36" fmla="*/ 0 w 633"/>
                <a:gd name="T37" fmla="*/ 91 h 332"/>
                <a:gd name="T38" fmla="*/ 0 w 633"/>
                <a:gd name="T39" fmla="*/ 332 h 332"/>
                <a:gd name="T40" fmla="*/ 633 w 633"/>
                <a:gd name="T41" fmla="*/ 332 h 332"/>
                <a:gd name="T42" fmla="*/ 633 w 633"/>
                <a:gd name="T43" fmla="*/ 91 h 332"/>
                <a:gd name="T44" fmla="*/ 633 w 633"/>
                <a:gd name="T45" fmla="*/ 82 h 332"/>
                <a:gd name="T46" fmla="*/ 632 w 633"/>
                <a:gd name="T47" fmla="*/ 72 h 332"/>
                <a:gd name="T48" fmla="*/ 630 w 633"/>
                <a:gd name="T49" fmla="*/ 64 h 332"/>
                <a:gd name="T50" fmla="*/ 627 w 633"/>
                <a:gd name="T51" fmla="*/ 55 h 332"/>
                <a:gd name="T52" fmla="*/ 622 w 633"/>
                <a:gd name="T53" fmla="*/ 47 h 332"/>
                <a:gd name="T54" fmla="*/ 618 w 633"/>
                <a:gd name="T55" fmla="*/ 40 h 332"/>
                <a:gd name="T56" fmla="*/ 614 w 633"/>
                <a:gd name="T57" fmla="*/ 33 h 332"/>
                <a:gd name="T58" fmla="*/ 607 w 633"/>
                <a:gd name="T59" fmla="*/ 26 h 332"/>
                <a:gd name="T60" fmla="*/ 600 w 633"/>
                <a:gd name="T61" fmla="*/ 21 h 332"/>
                <a:gd name="T62" fmla="*/ 594 w 633"/>
                <a:gd name="T63" fmla="*/ 15 h 332"/>
                <a:gd name="T64" fmla="*/ 586 w 633"/>
                <a:gd name="T65" fmla="*/ 11 h 332"/>
                <a:gd name="T66" fmla="*/ 578 w 633"/>
                <a:gd name="T67" fmla="*/ 8 h 332"/>
                <a:gd name="T68" fmla="*/ 570 w 633"/>
                <a:gd name="T69" fmla="*/ 4 h 332"/>
                <a:gd name="T70" fmla="*/ 562 w 633"/>
                <a:gd name="T71" fmla="*/ 2 h 332"/>
                <a:gd name="T72" fmla="*/ 553 w 633"/>
                <a:gd name="T73" fmla="*/ 1 h 332"/>
                <a:gd name="T74" fmla="*/ 543 w 633"/>
                <a:gd name="T7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332">
                  <a:moveTo>
                    <a:pt x="543" y="0"/>
                  </a:moveTo>
                  <a:lnTo>
                    <a:pt x="153" y="0"/>
                  </a:lnTo>
                  <a:lnTo>
                    <a:pt x="90" y="0"/>
                  </a:lnTo>
                  <a:lnTo>
                    <a:pt x="82" y="1"/>
                  </a:lnTo>
                  <a:lnTo>
                    <a:pt x="73" y="2"/>
                  </a:lnTo>
                  <a:lnTo>
                    <a:pt x="64" y="4"/>
                  </a:lnTo>
                  <a:lnTo>
                    <a:pt x="55" y="8"/>
                  </a:lnTo>
                  <a:lnTo>
                    <a:pt x="47" y="11"/>
                  </a:lnTo>
                  <a:lnTo>
                    <a:pt x="40" y="15"/>
                  </a:lnTo>
                  <a:lnTo>
                    <a:pt x="33" y="21"/>
                  </a:lnTo>
                  <a:lnTo>
                    <a:pt x="26" y="26"/>
                  </a:lnTo>
                  <a:lnTo>
                    <a:pt x="21" y="33"/>
                  </a:lnTo>
                  <a:lnTo>
                    <a:pt x="15" y="40"/>
                  </a:lnTo>
                  <a:lnTo>
                    <a:pt x="11" y="47"/>
                  </a:lnTo>
                  <a:lnTo>
                    <a:pt x="7" y="55"/>
                  </a:lnTo>
                  <a:lnTo>
                    <a:pt x="4" y="64"/>
                  </a:lnTo>
                  <a:lnTo>
                    <a:pt x="2" y="72"/>
                  </a:lnTo>
                  <a:lnTo>
                    <a:pt x="1" y="82"/>
                  </a:lnTo>
                  <a:lnTo>
                    <a:pt x="0" y="91"/>
                  </a:lnTo>
                  <a:lnTo>
                    <a:pt x="0" y="332"/>
                  </a:lnTo>
                  <a:lnTo>
                    <a:pt x="633" y="332"/>
                  </a:lnTo>
                  <a:lnTo>
                    <a:pt x="633" y="91"/>
                  </a:lnTo>
                  <a:lnTo>
                    <a:pt x="633" y="82"/>
                  </a:lnTo>
                  <a:lnTo>
                    <a:pt x="632" y="72"/>
                  </a:lnTo>
                  <a:lnTo>
                    <a:pt x="630" y="64"/>
                  </a:lnTo>
                  <a:lnTo>
                    <a:pt x="627" y="55"/>
                  </a:lnTo>
                  <a:lnTo>
                    <a:pt x="622" y="47"/>
                  </a:lnTo>
                  <a:lnTo>
                    <a:pt x="618" y="40"/>
                  </a:lnTo>
                  <a:lnTo>
                    <a:pt x="614" y="33"/>
                  </a:lnTo>
                  <a:lnTo>
                    <a:pt x="607" y="26"/>
                  </a:lnTo>
                  <a:lnTo>
                    <a:pt x="600" y="21"/>
                  </a:lnTo>
                  <a:lnTo>
                    <a:pt x="594" y="15"/>
                  </a:lnTo>
                  <a:lnTo>
                    <a:pt x="586" y="11"/>
                  </a:lnTo>
                  <a:lnTo>
                    <a:pt x="578" y="8"/>
                  </a:lnTo>
                  <a:lnTo>
                    <a:pt x="570" y="4"/>
                  </a:lnTo>
                  <a:lnTo>
                    <a:pt x="562" y="2"/>
                  </a:lnTo>
                  <a:lnTo>
                    <a:pt x="553" y="1"/>
                  </a:lnTo>
                  <a:lnTo>
                    <a:pt x="5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1640">
              <a:extLst>
                <a:ext uri="{FF2B5EF4-FFF2-40B4-BE49-F238E27FC236}">
                  <a16:creationId xmlns:a16="http://schemas.microsoft.com/office/drawing/2014/main" id="{8A8D0C73-A5C6-464E-846B-C5C294BF2272}"/>
                </a:ext>
              </a:extLst>
            </p:cNvPr>
            <p:cNvSpPr>
              <a:spLocks noEditPoints="1"/>
            </p:cNvSpPr>
            <p:nvPr/>
          </p:nvSpPr>
          <p:spPr bwMode="auto">
            <a:xfrm>
              <a:off x="965200" y="5330825"/>
              <a:ext cx="201613" cy="57150"/>
            </a:xfrm>
            <a:custGeom>
              <a:avLst/>
              <a:gdLst>
                <a:gd name="T0" fmla="*/ 322 w 633"/>
                <a:gd name="T1" fmla="*/ 23 h 181"/>
                <a:gd name="T2" fmla="*/ 329 w 633"/>
                <a:gd name="T3" fmla="*/ 26 h 181"/>
                <a:gd name="T4" fmla="*/ 336 w 633"/>
                <a:gd name="T5" fmla="*/ 33 h 181"/>
                <a:gd name="T6" fmla="*/ 339 w 633"/>
                <a:gd name="T7" fmla="*/ 41 h 181"/>
                <a:gd name="T8" fmla="*/ 339 w 633"/>
                <a:gd name="T9" fmla="*/ 51 h 181"/>
                <a:gd name="T10" fmla="*/ 336 w 633"/>
                <a:gd name="T11" fmla="*/ 58 h 181"/>
                <a:gd name="T12" fmla="*/ 329 w 633"/>
                <a:gd name="T13" fmla="*/ 64 h 181"/>
                <a:gd name="T14" fmla="*/ 322 w 633"/>
                <a:gd name="T15" fmla="*/ 67 h 181"/>
                <a:gd name="T16" fmla="*/ 313 w 633"/>
                <a:gd name="T17" fmla="*/ 67 h 181"/>
                <a:gd name="T18" fmla="*/ 304 w 633"/>
                <a:gd name="T19" fmla="*/ 64 h 181"/>
                <a:gd name="T20" fmla="*/ 298 w 633"/>
                <a:gd name="T21" fmla="*/ 58 h 181"/>
                <a:gd name="T22" fmla="*/ 295 w 633"/>
                <a:gd name="T23" fmla="*/ 51 h 181"/>
                <a:gd name="T24" fmla="*/ 295 w 633"/>
                <a:gd name="T25" fmla="*/ 41 h 181"/>
                <a:gd name="T26" fmla="*/ 298 w 633"/>
                <a:gd name="T27" fmla="*/ 33 h 181"/>
                <a:gd name="T28" fmla="*/ 304 w 633"/>
                <a:gd name="T29" fmla="*/ 26 h 181"/>
                <a:gd name="T30" fmla="*/ 313 w 633"/>
                <a:gd name="T31" fmla="*/ 23 h 181"/>
                <a:gd name="T32" fmla="*/ 0 w 633"/>
                <a:gd name="T33" fmla="*/ 31 h 181"/>
                <a:gd name="T34" fmla="*/ 2 w 633"/>
                <a:gd name="T35" fmla="*/ 48 h 181"/>
                <a:gd name="T36" fmla="*/ 7 w 633"/>
                <a:gd name="T37" fmla="*/ 66 h 181"/>
                <a:gd name="T38" fmla="*/ 15 w 633"/>
                <a:gd name="T39" fmla="*/ 80 h 181"/>
                <a:gd name="T40" fmla="*/ 26 w 633"/>
                <a:gd name="T41" fmla="*/ 95 h 181"/>
                <a:gd name="T42" fmla="*/ 40 w 633"/>
                <a:gd name="T43" fmla="*/ 106 h 181"/>
                <a:gd name="T44" fmla="*/ 55 w 633"/>
                <a:gd name="T45" fmla="*/ 114 h 181"/>
                <a:gd name="T46" fmla="*/ 73 w 633"/>
                <a:gd name="T47" fmla="*/ 119 h 181"/>
                <a:gd name="T48" fmla="*/ 90 w 633"/>
                <a:gd name="T49" fmla="*/ 121 h 181"/>
                <a:gd name="T50" fmla="*/ 302 w 633"/>
                <a:gd name="T51" fmla="*/ 151 h 181"/>
                <a:gd name="T52" fmla="*/ 163 w 633"/>
                <a:gd name="T53" fmla="*/ 151 h 181"/>
                <a:gd name="T54" fmla="*/ 158 w 633"/>
                <a:gd name="T55" fmla="*/ 153 h 181"/>
                <a:gd name="T56" fmla="*/ 153 w 633"/>
                <a:gd name="T57" fmla="*/ 158 h 181"/>
                <a:gd name="T58" fmla="*/ 151 w 633"/>
                <a:gd name="T59" fmla="*/ 163 h 181"/>
                <a:gd name="T60" fmla="*/ 151 w 633"/>
                <a:gd name="T61" fmla="*/ 169 h 181"/>
                <a:gd name="T62" fmla="*/ 153 w 633"/>
                <a:gd name="T63" fmla="*/ 174 h 181"/>
                <a:gd name="T64" fmla="*/ 158 w 633"/>
                <a:gd name="T65" fmla="*/ 179 h 181"/>
                <a:gd name="T66" fmla="*/ 163 w 633"/>
                <a:gd name="T67" fmla="*/ 181 h 181"/>
                <a:gd name="T68" fmla="*/ 468 w 633"/>
                <a:gd name="T69" fmla="*/ 181 h 181"/>
                <a:gd name="T70" fmla="*/ 474 w 633"/>
                <a:gd name="T71" fmla="*/ 180 h 181"/>
                <a:gd name="T72" fmla="*/ 479 w 633"/>
                <a:gd name="T73" fmla="*/ 177 h 181"/>
                <a:gd name="T74" fmla="*/ 482 w 633"/>
                <a:gd name="T75" fmla="*/ 172 h 181"/>
                <a:gd name="T76" fmla="*/ 483 w 633"/>
                <a:gd name="T77" fmla="*/ 167 h 181"/>
                <a:gd name="T78" fmla="*/ 482 w 633"/>
                <a:gd name="T79" fmla="*/ 160 h 181"/>
                <a:gd name="T80" fmla="*/ 479 w 633"/>
                <a:gd name="T81" fmla="*/ 156 h 181"/>
                <a:gd name="T82" fmla="*/ 474 w 633"/>
                <a:gd name="T83" fmla="*/ 152 h 181"/>
                <a:gd name="T84" fmla="*/ 468 w 633"/>
                <a:gd name="T85" fmla="*/ 151 h 181"/>
                <a:gd name="T86" fmla="*/ 332 w 633"/>
                <a:gd name="T87" fmla="*/ 121 h 181"/>
                <a:gd name="T88" fmla="*/ 553 w 633"/>
                <a:gd name="T89" fmla="*/ 120 h 181"/>
                <a:gd name="T90" fmla="*/ 570 w 633"/>
                <a:gd name="T91" fmla="*/ 117 h 181"/>
                <a:gd name="T92" fmla="*/ 586 w 633"/>
                <a:gd name="T93" fmla="*/ 110 h 181"/>
                <a:gd name="T94" fmla="*/ 600 w 633"/>
                <a:gd name="T95" fmla="*/ 100 h 181"/>
                <a:gd name="T96" fmla="*/ 614 w 633"/>
                <a:gd name="T97" fmla="*/ 88 h 181"/>
                <a:gd name="T98" fmla="*/ 622 w 633"/>
                <a:gd name="T99" fmla="*/ 74 h 181"/>
                <a:gd name="T100" fmla="*/ 630 w 633"/>
                <a:gd name="T101" fmla="*/ 57 h 181"/>
                <a:gd name="T102" fmla="*/ 633 w 633"/>
                <a:gd name="T103" fmla="*/ 39 h 181"/>
                <a:gd name="T104" fmla="*/ 633 w 633"/>
                <a:gd name="T105" fmla="*/ 0 h 181"/>
                <a:gd name="T106" fmla="*/ 0 w 633"/>
                <a:gd name="T107" fmla="*/ 3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3" h="181">
                  <a:moveTo>
                    <a:pt x="317" y="23"/>
                  </a:moveTo>
                  <a:lnTo>
                    <a:pt x="322" y="23"/>
                  </a:lnTo>
                  <a:lnTo>
                    <a:pt x="326" y="25"/>
                  </a:lnTo>
                  <a:lnTo>
                    <a:pt x="329" y="26"/>
                  </a:lnTo>
                  <a:lnTo>
                    <a:pt x="333" y="30"/>
                  </a:lnTo>
                  <a:lnTo>
                    <a:pt x="336" y="33"/>
                  </a:lnTo>
                  <a:lnTo>
                    <a:pt x="338" y="36"/>
                  </a:lnTo>
                  <a:lnTo>
                    <a:pt x="339" y="41"/>
                  </a:lnTo>
                  <a:lnTo>
                    <a:pt x="339" y="45"/>
                  </a:lnTo>
                  <a:lnTo>
                    <a:pt x="339" y="51"/>
                  </a:lnTo>
                  <a:lnTo>
                    <a:pt x="338" y="54"/>
                  </a:lnTo>
                  <a:lnTo>
                    <a:pt x="336" y="58"/>
                  </a:lnTo>
                  <a:lnTo>
                    <a:pt x="333" y="62"/>
                  </a:lnTo>
                  <a:lnTo>
                    <a:pt x="329" y="64"/>
                  </a:lnTo>
                  <a:lnTo>
                    <a:pt x="326" y="66"/>
                  </a:lnTo>
                  <a:lnTo>
                    <a:pt x="322" y="67"/>
                  </a:lnTo>
                  <a:lnTo>
                    <a:pt x="317" y="68"/>
                  </a:lnTo>
                  <a:lnTo>
                    <a:pt x="313" y="67"/>
                  </a:lnTo>
                  <a:lnTo>
                    <a:pt x="308" y="66"/>
                  </a:lnTo>
                  <a:lnTo>
                    <a:pt x="304" y="64"/>
                  </a:lnTo>
                  <a:lnTo>
                    <a:pt x="301" y="62"/>
                  </a:lnTo>
                  <a:lnTo>
                    <a:pt x="298" y="58"/>
                  </a:lnTo>
                  <a:lnTo>
                    <a:pt x="296" y="54"/>
                  </a:lnTo>
                  <a:lnTo>
                    <a:pt x="295" y="51"/>
                  </a:lnTo>
                  <a:lnTo>
                    <a:pt x="294" y="45"/>
                  </a:lnTo>
                  <a:lnTo>
                    <a:pt x="295" y="41"/>
                  </a:lnTo>
                  <a:lnTo>
                    <a:pt x="296" y="36"/>
                  </a:lnTo>
                  <a:lnTo>
                    <a:pt x="298" y="33"/>
                  </a:lnTo>
                  <a:lnTo>
                    <a:pt x="301" y="30"/>
                  </a:lnTo>
                  <a:lnTo>
                    <a:pt x="304" y="26"/>
                  </a:lnTo>
                  <a:lnTo>
                    <a:pt x="308" y="25"/>
                  </a:lnTo>
                  <a:lnTo>
                    <a:pt x="313" y="23"/>
                  </a:lnTo>
                  <a:lnTo>
                    <a:pt x="317" y="23"/>
                  </a:lnTo>
                  <a:close/>
                  <a:moveTo>
                    <a:pt x="0" y="31"/>
                  </a:moveTo>
                  <a:lnTo>
                    <a:pt x="1" y="39"/>
                  </a:lnTo>
                  <a:lnTo>
                    <a:pt x="2" y="48"/>
                  </a:lnTo>
                  <a:lnTo>
                    <a:pt x="4" y="57"/>
                  </a:lnTo>
                  <a:lnTo>
                    <a:pt x="7" y="66"/>
                  </a:lnTo>
                  <a:lnTo>
                    <a:pt x="11" y="74"/>
                  </a:lnTo>
                  <a:lnTo>
                    <a:pt x="15" y="80"/>
                  </a:lnTo>
                  <a:lnTo>
                    <a:pt x="21" y="88"/>
                  </a:lnTo>
                  <a:lnTo>
                    <a:pt x="26" y="95"/>
                  </a:lnTo>
                  <a:lnTo>
                    <a:pt x="33" y="100"/>
                  </a:lnTo>
                  <a:lnTo>
                    <a:pt x="40" y="106"/>
                  </a:lnTo>
                  <a:lnTo>
                    <a:pt x="47" y="110"/>
                  </a:lnTo>
                  <a:lnTo>
                    <a:pt x="55" y="114"/>
                  </a:lnTo>
                  <a:lnTo>
                    <a:pt x="64" y="117"/>
                  </a:lnTo>
                  <a:lnTo>
                    <a:pt x="73" y="119"/>
                  </a:lnTo>
                  <a:lnTo>
                    <a:pt x="82" y="120"/>
                  </a:lnTo>
                  <a:lnTo>
                    <a:pt x="90" y="121"/>
                  </a:lnTo>
                  <a:lnTo>
                    <a:pt x="302" y="121"/>
                  </a:lnTo>
                  <a:lnTo>
                    <a:pt x="302" y="151"/>
                  </a:lnTo>
                  <a:lnTo>
                    <a:pt x="166" y="151"/>
                  </a:lnTo>
                  <a:lnTo>
                    <a:pt x="163" y="151"/>
                  </a:lnTo>
                  <a:lnTo>
                    <a:pt x="160" y="152"/>
                  </a:lnTo>
                  <a:lnTo>
                    <a:pt x="158" y="153"/>
                  </a:lnTo>
                  <a:lnTo>
                    <a:pt x="156" y="156"/>
                  </a:lnTo>
                  <a:lnTo>
                    <a:pt x="153" y="158"/>
                  </a:lnTo>
                  <a:lnTo>
                    <a:pt x="152" y="160"/>
                  </a:lnTo>
                  <a:lnTo>
                    <a:pt x="151" y="163"/>
                  </a:lnTo>
                  <a:lnTo>
                    <a:pt x="151" y="167"/>
                  </a:lnTo>
                  <a:lnTo>
                    <a:pt x="151" y="169"/>
                  </a:lnTo>
                  <a:lnTo>
                    <a:pt x="152" y="172"/>
                  </a:lnTo>
                  <a:lnTo>
                    <a:pt x="153" y="174"/>
                  </a:lnTo>
                  <a:lnTo>
                    <a:pt x="156" y="177"/>
                  </a:lnTo>
                  <a:lnTo>
                    <a:pt x="158" y="179"/>
                  </a:lnTo>
                  <a:lnTo>
                    <a:pt x="160" y="180"/>
                  </a:lnTo>
                  <a:lnTo>
                    <a:pt x="163" y="181"/>
                  </a:lnTo>
                  <a:lnTo>
                    <a:pt x="166" y="181"/>
                  </a:lnTo>
                  <a:lnTo>
                    <a:pt x="468" y="181"/>
                  </a:lnTo>
                  <a:lnTo>
                    <a:pt x="471" y="181"/>
                  </a:lnTo>
                  <a:lnTo>
                    <a:pt x="474" y="180"/>
                  </a:lnTo>
                  <a:lnTo>
                    <a:pt x="476" y="179"/>
                  </a:lnTo>
                  <a:lnTo>
                    <a:pt x="479" y="177"/>
                  </a:lnTo>
                  <a:lnTo>
                    <a:pt x="481" y="174"/>
                  </a:lnTo>
                  <a:lnTo>
                    <a:pt x="482" y="172"/>
                  </a:lnTo>
                  <a:lnTo>
                    <a:pt x="483" y="169"/>
                  </a:lnTo>
                  <a:lnTo>
                    <a:pt x="483" y="167"/>
                  </a:lnTo>
                  <a:lnTo>
                    <a:pt x="483" y="163"/>
                  </a:lnTo>
                  <a:lnTo>
                    <a:pt x="482" y="160"/>
                  </a:lnTo>
                  <a:lnTo>
                    <a:pt x="481" y="158"/>
                  </a:lnTo>
                  <a:lnTo>
                    <a:pt x="479" y="156"/>
                  </a:lnTo>
                  <a:lnTo>
                    <a:pt x="476" y="153"/>
                  </a:lnTo>
                  <a:lnTo>
                    <a:pt x="474" y="152"/>
                  </a:lnTo>
                  <a:lnTo>
                    <a:pt x="471" y="151"/>
                  </a:lnTo>
                  <a:lnTo>
                    <a:pt x="468" y="151"/>
                  </a:lnTo>
                  <a:lnTo>
                    <a:pt x="332" y="151"/>
                  </a:lnTo>
                  <a:lnTo>
                    <a:pt x="332" y="121"/>
                  </a:lnTo>
                  <a:lnTo>
                    <a:pt x="543" y="121"/>
                  </a:lnTo>
                  <a:lnTo>
                    <a:pt x="553" y="120"/>
                  </a:lnTo>
                  <a:lnTo>
                    <a:pt x="562" y="119"/>
                  </a:lnTo>
                  <a:lnTo>
                    <a:pt x="570" y="117"/>
                  </a:lnTo>
                  <a:lnTo>
                    <a:pt x="578" y="114"/>
                  </a:lnTo>
                  <a:lnTo>
                    <a:pt x="586" y="110"/>
                  </a:lnTo>
                  <a:lnTo>
                    <a:pt x="594" y="106"/>
                  </a:lnTo>
                  <a:lnTo>
                    <a:pt x="600" y="100"/>
                  </a:lnTo>
                  <a:lnTo>
                    <a:pt x="607" y="95"/>
                  </a:lnTo>
                  <a:lnTo>
                    <a:pt x="614" y="88"/>
                  </a:lnTo>
                  <a:lnTo>
                    <a:pt x="618" y="80"/>
                  </a:lnTo>
                  <a:lnTo>
                    <a:pt x="622" y="74"/>
                  </a:lnTo>
                  <a:lnTo>
                    <a:pt x="627" y="66"/>
                  </a:lnTo>
                  <a:lnTo>
                    <a:pt x="630" y="57"/>
                  </a:lnTo>
                  <a:lnTo>
                    <a:pt x="632" y="48"/>
                  </a:lnTo>
                  <a:lnTo>
                    <a:pt x="633" y="39"/>
                  </a:lnTo>
                  <a:lnTo>
                    <a:pt x="633" y="31"/>
                  </a:lnTo>
                  <a:lnTo>
                    <a:pt x="633" y="0"/>
                  </a:lnTo>
                  <a:lnTo>
                    <a:pt x="0" y="0"/>
                  </a:lnTo>
                  <a:lnTo>
                    <a:pt x="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2" name="Audio 1">
            <a:hlinkClick r:id="" action="ppaction://media"/>
            <a:extLst>
              <a:ext uri="{FF2B5EF4-FFF2-40B4-BE49-F238E27FC236}">
                <a16:creationId xmlns:a16="http://schemas.microsoft.com/office/drawing/2014/main" id="{ABE04E8C-913B-1A42-992C-8B34DC332D1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1077028"/>
      </p:ext>
    </p:extLst>
  </p:cSld>
  <p:clrMapOvr>
    <a:masterClrMapping/>
  </p:clrMapOvr>
  <mc:AlternateContent xmlns:mc="http://schemas.openxmlformats.org/markup-compatibility/2006">
    <mc:Choice xmlns:p14="http://schemas.microsoft.com/office/powerpoint/2010/main" Requires="p14">
      <p:transition spd="slow" p14:dur="2000" advTm="54337"/>
    </mc:Choice>
    <mc:Fallback>
      <p:transition spd="slow" advTm="543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Clustering 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3" name="Circle: Hollow 2">
            <a:extLst>
              <a:ext uri="{FF2B5EF4-FFF2-40B4-BE49-F238E27FC236}">
                <a16:creationId xmlns:a16="http://schemas.microsoft.com/office/drawing/2014/main" id="{8DC8DEBA-4D8D-4704-A04E-32A1E0BF41F4}"/>
              </a:ext>
              <a:ext uri="{C183D7F6-B498-43B3-948B-1728B52AA6E4}">
                <adec:decorative xmlns:adec="http://schemas.microsoft.com/office/drawing/2017/decorative" val="1"/>
              </a:ext>
            </a:extLst>
          </p:cNvPr>
          <p:cNvSpPr/>
          <p:nvPr/>
        </p:nvSpPr>
        <p:spPr>
          <a:xfrm>
            <a:off x="3536828"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2" name="Circle: Hollow 21">
            <a:extLst>
              <a:ext uri="{FF2B5EF4-FFF2-40B4-BE49-F238E27FC236}">
                <a16:creationId xmlns:a16="http://schemas.microsoft.com/office/drawing/2014/main" id="{769CE3F0-8651-4FF1-8CAF-1E986C3831C4}"/>
              </a:ext>
              <a:ext uri="{C183D7F6-B498-43B3-948B-1728B52AA6E4}">
                <adec:decorative xmlns:adec="http://schemas.microsoft.com/office/drawing/2017/decorative" val="1"/>
              </a:ext>
            </a:extLst>
          </p:cNvPr>
          <p:cNvSpPr/>
          <p:nvPr/>
        </p:nvSpPr>
        <p:spPr>
          <a:xfrm>
            <a:off x="4946623" y="2296212"/>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3" name="Circle: Hollow 22">
            <a:extLst>
              <a:ext uri="{FF2B5EF4-FFF2-40B4-BE49-F238E27FC236}">
                <a16:creationId xmlns:a16="http://schemas.microsoft.com/office/drawing/2014/main" id="{59423939-1DC9-4306-AA5D-6C0111336356}"/>
              </a:ext>
              <a:ext uri="{C183D7F6-B498-43B3-948B-1728B52AA6E4}">
                <adec:decorative xmlns:adec="http://schemas.microsoft.com/office/drawing/2017/decorative" val="1"/>
              </a:ext>
            </a:extLst>
          </p:cNvPr>
          <p:cNvSpPr/>
          <p:nvPr/>
        </p:nvSpPr>
        <p:spPr>
          <a:xfrm>
            <a:off x="6356419" y="2296212"/>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Circle: Hollow 23">
            <a:extLst>
              <a:ext uri="{FF2B5EF4-FFF2-40B4-BE49-F238E27FC236}">
                <a16:creationId xmlns:a16="http://schemas.microsoft.com/office/drawing/2014/main" id="{A838DD0B-E018-44D0-A4C0-13DF2FD0288D}"/>
              </a:ext>
              <a:ext uri="{C183D7F6-B498-43B3-948B-1728B52AA6E4}">
                <adec:decorative xmlns:adec="http://schemas.microsoft.com/office/drawing/2017/decorative" val="1"/>
              </a:ext>
            </a:extLst>
          </p:cNvPr>
          <p:cNvSpPr/>
          <p:nvPr/>
        </p:nvSpPr>
        <p:spPr>
          <a:xfrm>
            <a:off x="4241725"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Circle: Hollow 24">
            <a:extLst>
              <a:ext uri="{FF2B5EF4-FFF2-40B4-BE49-F238E27FC236}">
                <a16:creationId xmlns:a16="http://schemas.microsoft.com/office/drawing/2014/main" id="{B5265A05-9A0F-4DEC-9382-F51EEE742251}"/>
              </a:ext>
              <a:ext uri="{C183D7F6-B498-43B3-948B-1728B52AA6E4}">
                <adec:decorative xmlns:adec="http://schemas.microsoft.com/office/drawing/2017/decorative" val="1"/>
              </a:ext>
            </a:extLst>
          </p:cNvPr>
          <p:cNvSpPr/>
          <p:nvPr/>
        </p:nvSpPr>
        <p:spPr>
          <a:xfrm>
            <a:off x="5651521" y="3501330"/>
            <a:ext cx="1593858" cy="1593858"/>
          </a:xfrm>
          <a:prstGeom prst="donut">
            <a:avLst>
              <a:gd name="adj" fmla="val 12255"/>
            </a:avLst>
          </a:prstGeom>
          <a:solidFill>
            <a:schemeClr val="accent3">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29" name="Circle: Hollow 28">
            <a:extLst>
              <a:ext uri="{FF2B5EF4-FFF2-40B4-BE49-F238E27FC236}">
                <a16:creationId xmlns:a16="http://schemas.microsoft.com/office/drawing/2014/main" id="{8770E695-5D11-488D-931B-4C4259EC25FF}"/>
              </a:ext>
              <a:ext uri="{C183D7F6-B498-43B3-948B-1728B52AA6E4}">
                <adec:decorative xmlns:adec="http://schemas.microsoft.com/office/drawing/2017/decorative" val="1"/>
              </a:ext>
            </a:extLst>
          </p:cNvPr>
          <p:cNvSpPr/>
          <p:nvPr/>
        </p:nvSpPr>
        <p:spPr>
          <a:xfrm>
            <a:off x="7061316" y="3501330"/>
            <a:ext cx="1593858" cy="1593858"/>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Rectangle 31">
            <a:extLst>
              <a:ext uri="{FF2B5EF4-FFF2-40B4-BE49-F238E27FC236}">
                <a16:creationId xmlns:a16="http://schemas.microsoft.com/office/drawing/2014/main" id="{16FB0785-0013-474B-B959-F2CC8F4C0C1E}"/>
              </a:ext>
            </a:extLst>
          </p:cNvPr>
          <p:cNvSpPr/>
          <p:nvPr/>
        </p:nvSpPr>
        <p:spPr>
          <a:xfrm>
            <a:off x="1377681" y="1480075"/>
            <a:ext cx="2428875" cy="717440"/>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The list of important columns was finalized during our clustering analysis.</a:t>
            </a:r>
          </a:p>
        </p:txBody>
      </p:sp>
      <p:sp>
        <p:nvSpPr>
          <p:cNvPr id="33" name="Rectangle 32">
            <a:extLst>
              <a:ext uri="{FF2B5EF4-FFF2-40B4-BE49-F238E27FC236}">
                <a16:creationId xmlns:a16="http://schemas.microsoft.com/office/drawing/2014/main" id="{913AB221-FD8D-4664-9B4C-AE1B1660ECAA}"/>
              </a:ext>
            </a:extLst>
          </p:cNvPr>
          <p:cNvSpPr/>
          <p:nvPr/>
        </p:nvSpPr>
        <p:spPr>
          <a:xfrm>
            <a:off x="4669626" y="1213797"/>
            <a:ext cx="2428875" cy="717440"/>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Clustering models showed the ideal K-Value to be 3 or 4.  Models were 36%-55% accurate. </a:t>
            </a:r>
          </a:p>
        </p:txBody>
      </p:sp>
      <p:sp>
        <p:nvSpPr>
          <p:cNvPr id="34" name="Rectangle 33">
            <a:extLst>
              <a:ext uri="{FF2B5EF4-FFF2-40B4-BE49-F238E27FC236}">
                <a16:creationId xmlns:a16="http://schemas.microsoft.com/office/drawing/2014/main" id="{53F5EDC0-C02E-4790-A681-CA7AB9133338}"/>
              </a:ext>
            </a:extLst>
          </p:cNvPr>
          <p:cNvSpPr/>
          <p:nvPr/>
        </p:nvSpPr>
        <p:spPr>
          <a:xfrm>
            <a:off x="7961571" y="1457214"/>
            <a:ext cx="2428875" cy="2423036"/>
          </a:xfrm>
          <a:prstGeom prst="rect">
            <a:avLst/>
          </a:prstGeom>
        </p:spPr>
        <p:txBody>
          <a:bodyPr wrap="square" lIns="0" tIns="0" rIns="0" bIns="0" anchor="t">
            <a:spAutoFit/>
          </a:bodyPr>
          <a:lstStyle/>
          <a:p>
            <a:pPr>
              <a:lnSpc>
                <a:spcPts val="1900"/>
              </a:lnSpc>
            </a:pPr>
            <a:r>
              <a:rPr lang="en-US" sz="1400" dirty="0">
                <a:solidFill>
                  <a:schemeClr val="tx1">
                    <a:lumMod val="75000"/>
                    <a:lumOff val="25000"/>
                  </a:schemeClr>
                </a:solidFill>
                <a:cs typeface="Segoe UI" panose="020B0502040204020203" pitchFamily="34" charset="0"/>
              </a:rPr>
              <a:t>Analysis Performed: K-Means, </a:t>
            </a:r>
            <a:r>
              <a:rPr lang="en-US" sz="1400" dirty="0" err="1">
                <a:solidFill>
                  <a:schemeClr val="tx1">
                    <a:lumMod val="75000"/>
                    <a:lumOff val="25000"/>
                  </a:schemeClr>
                </a:solidFill>
                <a:cs typeface="Segoe UI" panose="020B0502040204020203" pitchFamily="34" charset="0"/>
              </a:rPr>
              <a:t>Sihouette</a:t>
            </a:r>
            <a:r>
              <a:rPr lang="en-US" sz="1400" dirty="0">
                <a:solidFill>
                  <a:schemeClr val="tx1">
                    <a:lumMod val="75000"/>
                    <a:lumOff val="25000"/>
                  </a:schemeClr>
                </a:solidFill>
                <a:cs typeface="Segoe UI" panose="020B0502040204020203" pitchFamily="34" charset="0"/>
              </a:rPr>
              <a:t> Method, Hierarchical Clustering, </a:t>
            </a:r>
            <a:endParaRPr lang="en-US" sz="1400" dirty="0">
              <a:solidFill>
                <a:schemeClr val="tx1">
                  <a:lumMod val="75000"/>
                  <a:lumOff val="25000"/>
                </a:schemeClr>
              </a:solidFill>
            </a:endParaRPr>
          </a:p>
          <a:p>
            <a:pPr>
              <a:lnSpc>
                <a:spcPts val="1900"/>
              </a:lnSpc>
            </a:pPr>
            <a:endParaRPr lang="en-US" sz="1400" b="1" dirty="0"/>
          </a:p>
          <a:p>
            <a:pPr>
              <a:lnSpc>
                <a:spcPts val="1900"/>
              </a:lnSpc>
            </a:pPr>
            <a:endParaRPr lang="en-US" sz="1400" b="1" dirty="0"/>
          </a:p>
          <a:p>
            <a:pPr>
              <a:lnSpc>
                <a:spcPts val="1900"/>
              </a:lnSpc>
            </a:pPr>
            <a:endParaRPr lang="en-US" sz="1400" b="1" dirty="0"/>
          </a:p>
          <a:p>
            <a:pPr>
              <a:lnSpc>
                <a:spcPts val="1900"/>
              </a:lnSpc>
            </a:pPr>
            <a:endParaRPr lang="en-US" sz="1400" dirty="0">
              <a:solidFill>
                <a:schemeClr val="tx1">
                  <a:lumMod val="75000"/>
                  <a:lumOff val="25000"/>
                </a:schemeClr>
              </a:solidFill>
            </a:endParaRPr>
          </a:p>
          <a:p>
            <a:pPr>
              <a:lnSpc>
                <a:spcPts val="1900"/>
              </a:lnSpc>
            </a:pPr>
            <a:endParaRPr lang="en-US" sz="1400" dirty="0">
              <a:solidFill>
                <a:schemeClr val="tx1">
                  <a:lumMod val="75000"/>
                  <a:lumOff val="25000"/>
                </a:schemeClr>
              </a:solidFill>
            </a:endParaRPr>
          </a:p>
          <a:p>
            <a:pPr>
              <a:lnSpc>
                <a:spcPts val="1900"/>
              </a:lnSpc>
            </a:pPr>
            <a:endParaRPr lang="en-US" sz="1400" dirty="0">
              <a:solidFill>
                <a:schemeClr val="tx1">
                  <a:lumMod val="75000"/>
                  <a:lumOff val="25000"/>
                </a:schemeClr>
              </a:solidFill>
            </a:endParaRPr>
          </a:p>
          <a:p>
            <a:pPr>
              <a:lnSpc>
                <a:spcPts val="1900"/>
              </a:lnSpc>
            </a:pPr>
            <a:r>
              <a:rPr lang="en-US" sz="1400" dirty="0">
                <a:solidFill>
                  <a:schemeClr val="tx1">
                    <a:lumMod val="75000"/>
                    <a:lumOff val="25000"/>
                  </a:schemeClr>
                </a:solidFill>
                <a:cs typeface="Segoe UI" panose="020B0502040204020203" pitchFamily="34" charset="0"/>
              </a:rPr>
              <a:t> </a:t>
            </a:r>
          </a:p>
        </p:txBody>
      </p:sp>
      <p:sp>
        <p:nvSpPr>
          <p:cNvPr id="36" name="Rectangle 35">
            <a:extLst>
              <a:ext uri="{FF2B5EF4-FFF2-40B4-BE49-F238E27FC236}">
                <a16:creationId xmlns:a16="http://schemas.microsoft.com/office/drawing/2014/main" id="{98F5A313-1C6C-4AEE-8556-576074B1BF06}"/>
              </a:ext>
            </a:extLst>
          </p:cNvPr>
          <p:cNvSpPr/>
          <p:nvPr/>
        </p:nvSpPr>
        <p:spPr>
          <a:xfrm>
            <a:off x="4656948" y="5312153"/>
            <a:ext cx="2428875" cy="1448410"/>
          </a:xfrm>
          <a:prstGeom prst="rect">
            <a:avLst/>
          </a:prstGeom>
        </p:spPr>
        <p:txBody>
          <a:bodyPr wrap="square" lIns="0" tIns="0" rIns="0" bIns="0" anchor="t">
            <a:spAutoFit/>
          </a:bodyPr>
          <a:lstStyle/>
          <a:p>
            <a:pPr algn="ctr">
              <a:lnSpc>
                <a:spcPts val="1900"/>
              </a:lnSpc>
            </a:pPr>
            <a:r>
              <a:rPr lang="en-US" sz="1400" dirty="0">
                <a:solidFill>
                  <a:schemeClr val="tx1">
                    <a:lumMod val="75000"/>
                    <a:lumOff val="25000"/>
                  </a:schemeClr>
                </a:solidFill>
                <a:cs typeface="Segoe UI" panose="020B0502040204020203" pitchFamily="34" charset="0"/>
              </a:rPr>
              <a:t>Important Columns Validated: duration, </a:t>
            </a:r>
            <a:r>
              <a:rPr lang="en-US" sz="1400" dirty="0" err="1">
                <a:solidFill>
                  <a:schemeClr val="tx1">
                    <a:lumMod val="75000"/>
                    <a:lumOff val="25000"/>
                  </a:schemeClr>
                </a:solidFill>
              </a:rPr>
              <a:t>director_facebook_likes</a:t>
            </a:r>
            <a:r>
              <a:rPr lang="en-US" sz="1400" dirty="0">
                <a:solidFill>
                  <a:schemeClr val="tx1">
                    <a:lumMod val="75000"/>
                    <a:lumOff val="25000"/>
                  </a:schemeClr>
                </a:solidFill>
              </a:rPr>
              <a:t>, actor_1_facebook_likes, actor_3_facebook_likes, gross, </a:t>
            </a:r>
            <a:r>
              <a:rPr lang="en-US" sz="1400" dirty="0" err="1">
                <a:solidFill>
                  <a:schemeClr val="tx1">
                    <a:lumMod val="75000"/>
                    <a:lumOff val="25000"/>
                  </a:schemeClr>
                </a:solidFill>
              </a:rPr>
              <a:t>num_voted_users</a:t>
            </a:r>
            <a:endParaRPr lang="en-US" sz="1400" dirty="0">
              <a:solidFill>
                <a:schemeClr val="tx1">
                  <a:lumMod val="75000"/>
                  <a:lumOff val="25000"/>
                </a:schemeClr>
              </a:solidFill>
            </a:endParaRPr>
          </a:p>
        </p:txBody>
      </p:sp>
      <p:grpSp>
        <p:nvGrpSpPr>
          <p:cNvPr id="41" name="Group 40" descr="Icon of human being and speech bubble. ">
            <a:extLst>
              <a:ext uri="{FF2B5EF4-FFF2-40B4-BE49-F238E27FC236}">
                <a16:creationId xmlns:a16="http://schemas.microsoft.com/office/drawing/2014/main" id="{F9B9D0B7-66BB-408F-A1CC-EA2209284AAD}"/>
              </a:ext>
            </a:extLst>
          </p:cNvPr>
          <p:cNvGrpSpPr/>
          <p:nvPr/>
        </p:nvGrpSpPr>
        <p:grpSpPr>
          <a:xfrm>
            <a:off x="4144646" y="2903628"/>
            <a:ext cx="378221" cy="380335"/>
            <a:chOff x="3171788" y="779462"/>
            <a:chExt cx="284163" cy="285751"/>
          </a:xfrm>
          <a:solidFill>
            <a:schemeClr val="accent3">
              <a:lumMod val="75000"/>
            </a:schemeClr>
          </a:solidFill>
        </p:grpSpPr>
        <p:sp>
          <p:nvSpPr>
            <p:cNvPr id="42" name="Freeform 2993">
              <a:extLst>
                <a:ext uri="{FF2B5EF4-FFF2-40B4-BE49-F238E27FC236}">
                  <a16:creationId xmlns:a16="http://schemas.microsoft.com/office/drawing/2014/main" id="{214A5167-4E01-4042-851A-88AFE72AE2DD}"/>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2994">
              <a:extLst>
                <a:ext uri="{FF2B5EF4-FFF2-40B4-BE49-F238E27FC236}">
                  <a16:creationId xmlns:a16="http://schemas.microsoft.com/office/drawing/2014/main" id="{EF3D2201-62FC-4C65-ADA0-327F681139C4}"/>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3" name="Group 52" descr="Icon of books. ">
            <a:extLst>
              <a:ext uri="{FF2B5EF4-FFF2-40B4-BE49-F238E27FC236}">
                <a16:creationId xmlns:a16="http://schemas.microsoft.com/office/drawing/2014/main" id="{8567F01D-3435-4405-B8A9-9C2446E042DD}"/>
              </a:ext>
            </a:extLst>
          </p:cNvPr>
          <p:cNvGrpSpPr/>
          <p:nvPr/>
        </p:nvGrpSpPr>
        <p:grpSpPr>
          <a:xfrm>
            <a:off x="5571346" y="2901918"/>
            <a:ext cx="344413" cy="382447"/>
            <a:chOff x="2608263" y="1920875"/>
            <a:chExt cx="258763" cy="287338"/>
          </a:xfrm>
          <a:solidFill>
            <a:schemeClr val="accent4">
              <a:lumMod val="75000"/>
            </a:schemeClr>
          </a:solidFill>
        </p:grpSpPr>
        <p:sp>
          <p:nvSpPr>
            <p:cNvPr id="54" name="Rectangle 705">
              <a:extLst>
                <a:ext uri="{FF2B5EF4-FFF2-40B4-BE49-F238E27FC236}">
                  <a16:creationId xmlns:a16="http://schemas.microsoft.com/office/drawing/2014/main" id="{D0A6A593-47E4-4B49-AA6D-52F8874CB4E1}"/>
                </a:ext>
              </a:extLst>
            </p:cNvPr>
            <p:cNvSpPr>
              <a:spLocks noChangeArrowheads="1"/>
            </p:cNvSpPr>
            <p:nvPr/>
          </p:nvSpPr>
          <p:spPr bwMode="auto">
            <a:xfrm>
              <a:off x="2808288" y="2122488"/>
              <a:ext cx="587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706">
              <a:extLst>
                <a:ext uri="{FF2B5EF4-FFF2-40B4-BE49-F238E27FC236}">
                  <a16:creationId xmlns:a16="http://schemas.microsoft.com/office/drawing/2014/main" id="{B6E4140A-62C5-4AC5-9815-F2E1EC98F9F6}"/>
                </a:ext>
              </a:extLst>
            </p:cNvPr>
            <p:cNvSpPr>
              <a:spLocks/>
            </p:cNvSpPr>
            <p:nvPr/>
          </p:nvSpPr>
          <p:spPr bwMode="auto">
            <a:xfrm>
              <a:off x="2808288" y="1920875"/>
              <a:ext cx="58738" cy="192088"/>
            </a:xfrm>
            <a:custGeom>
              <a:avLst/>
              <a:gdLst>
                <a:gd name="T0" fmla="*/ 163 w 181"/>
                <a:gd name="T1" fmla="*/ 0 h 602"/>
                <a:gd name="T2" fmla="*/ 158 w 181"/>
                <a:gd name="T3" fmla="*/ 3 h 602"/>
                <a:gd name="T4" fmla="*/ 154 w 181"/>
                <a:gd name="T5" fmla="*/ 7 h 602"/>
                <a:gd name="T6" fmla="*/ 151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3 w 181"/>
                <a:gd name="T23" fmla="*/ 270 h 602"/>
                <a:gd name="T24" fmla="*/ 91 w 181"/>
                <a:gd name="T25" fmla="*/ 271 h 602"/>
                <a:gd name="T26" fmla="*/ 78 w 181"/>
                <a:gd name="T27" fmla="*/ 270 h 602"/>
                <a:gd name="T28" fmla="*/ 68 w 181"/>
                <a:gd name="T29" fmla="*/ 266 h 602"/>
                <a:gd name="T30" fmla="*/ 57 w 181"/>
                <a:gd name="T31" fmla="*/ 261 h 602"/>
                <a:gd name="T32" fmla="*/ 48 w 181"/>
                <a:gd name="T33" fmla="*/ 254 h 602"/>
                <a:gd name="T34" fmla="*/ 41 w 181"/>
                <a:gd name="T35" fmla="*/ 245 h 602"/>
                <a:gd name="T36" fmla="*/ 36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8 w 181"/>
                <a:gd name="T49" fmla="*/ 0 h 602"/>
                <a:gd name="T50" fmla="*/ 13 w 181"/>
                <a:gd name="T51" fmla="*/ 0 h 602"/>
                <a:gd name="T52" fmla="*/ 8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60" y="2"/>
                  </a:lnTo>
                  <a:lnTo>
                    <a:pt x="158" y="3"/>
                  </a:lnTo>
                  <a:lnTo>
                    <a:pt x="156" y="5"/>
                  </a:lnTo>
                  <a:lnTo>
                    <a:pt x="154" y="7"/>
                  </a:lnTo>
                  <a:lnTo>
                    <a:pt x="152" y="9"/>
                  </a:lnTo>
                  <a:lnTo>
                    <a:pt x="151" y="12"/>
                  </a:lnTo>
                  <a:lnTo>
                    <a:pt x="151" y="15"/>
                  </a:lnTo>
                  <a:lnTo>
                    <a:pt x="151" y="211"/>
                  </a:lnTo>
                  <a:lnTo>
                    <a:pt x="150" y="217"/>
                  </a:lnTo>
                  <a:lnTo>
                    <a:pt x="150" y="222"/>
                  </a:lnTo>
                  <a:lnTo>
                    <a:pt x="148" y="229"/>
                  </a:lnTo>
                  <a:lnTo>
                    <a:pt x="146" y="234"/>
                  </a:lnTo>
                  <a:lnTo>
                    <a:pt x="144" y="240"/>
                  </a:lnTo>
                  <a:lnTo>
                    <a:pt x="141" y="245"/>
                  </a:lnTo>
                  <a:lnTo>
                    <a:pt x="137" y="249"/>
                  </a:lnTo>
                  <a:lnTo>
                    <a:pt x="133" y="254"/>
                  </a:lnTo>
                  <a:lnTo>
                    <a:pt x="129" y="258"/>
                  </a:lnTo>
                  <a:lnTo>
                    <a:pt x="125" y="261"/>
                  </a:lnTo>
                  <a:lnTo>
                    <a:pt x="119" y="264"/>
                  </a:lnTo>
                  <a:lnTo>
                    <a:pt x="114" y="266"/>
                  </a:lnTo>
                  <a:lnTo>
                    <a:pt x="108" y="269"/>
                  </a:lnTo>
                  <a:lnTo>
                    <a:pt x="103" y="270"/>
                  </a:lnTo>
                  <a:lnTo>
                    <a:pt x="97" y="271"/>
                  </a:lnTo>
                  <a:lnTo>
                    <a:pt x="91" y="271"/>
                  </a:lnTo>
                  <a:lnTo>
                    <a:pt x="85" y="271"/>
                  </a:lnTo>
                  <a:lnTo>
                    <a:pt x="78" y="270"/>
                  </a:lnTo>
                  <a:lnTo>
                    <a:pt x="73" y="269"/>
                  </a:lnTo>
                  <a:lnTo>
                    <a:pt x="68" y="266"/>
                  </a:lnTo>
                  <a:lnTo>
                    <a:pt x="62" y="264"/>
                  </a:lnTo>
                  <a:lnTo>
                    <a:pt x="57" y="261"/>
                  </a:lnTo>
                  <a:lnTo>
                    <a:pt x="53" y="258"/>
                  </a:lnTo>
                  <a:lnTo>
                    <a:pt x="48" y="254"/>
                  </a:lnTo>
                  <a:lnTo>
                    <a:pt x="44" y="249"/>
                  </a:lnTo>
                  <a:lnTo>
                    <a:pt x="41" y="245"/>
                  </a:lnTo>
                  <a:lnTo>
                    <a:pt x="38" y="240"/>
                  </a:lnTo>
                  <a:lnTo>
                    <a:pt x="36" y="234"/>
                  </a:lnTo>
                  <a:lnTo>
                    <a:pt x="33" y="229"/>
                  </a:lnTo>
                  <a:lnTo>
                    <a:pt x="32" y="224"/>
                  </a:lnTo>
                  <a:lnTo>
                    <a:pt x="31" y="217"/>
                  </a:lnTo>
                  <a:lnTo>
                    <a:pt x="30" y="211"/>
                  </a:lnTo>
                  <a:lnTo>
                    <a:pt x="30" y="15"/>
                  </a:lnTo>
                  <a:lnTo>
                    <a:pt x="30" y="12"/>
                  </a:lnTo>
                  <a:lnTo>
                    <a:pt x="29" y="9"/>
                  </a:lnTo>
                  <a:lnTo>
                    <a:pt x="28" y="7"/>
                  </a:lnTo>
                  <a:lnTo>
                    <a:pt x="26" y="5"/>
                  </a:lnTo>
                  <a:lnTo>
                    <a:pt x="24" y="3"/>
                  </a:lnTo>
                  <a:lnTo>
                    <a:pt x="22" y="2"/>
                  </a:lnTo>
                  <a:lnTo>
                    <a:pt x="18" y="0"/>
                  </a:lnTo>
                  <a:lnTo>
                    <a:pt x="15" y="0"/>
                  </a:lnTo>
                  <a:lnTo>
                    <a:pt x="13" y="0"/>
                  </a:lnTo>
                  <a:lnTo>
                    <a:pt x="10" y="2"/>
                  </a:lnTo>
                  <a:lnTo>
                    <a:pt x="8" y="3"/>
                  </a:lnTo>
                  <a:lnTo>
                    <a:pt x="6" y="5"/>
                  </a:lnTo>
                  <a:lnTo>
                    <a:pt x="3" y="7"/>
                  </a:lnTo>
                  <a:lnTo>
                    <a:pt x="1"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5" y="3"/>
                  </a:lnTo>
                  <a:lnTo>
                    <a:pt x="172" y="2"/>
                  </a:lnTo>
                  <a:lnTo>
                    <a:pt x="170"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707">
              <a:extLst>
                <a:ext uri="{FF2B5EF4-FFF2-40B4-BE49-F238E27FC236}">
                  <a16:creationId xmlns:a16="http://schemas.microsoft.com/office/drawing/2014/main" id="{2BB05B54-8B23-444D-95F1-028389DEF5DE}"/>
                </a:ext>
              </a:extLst>
            </p:cNvPr>
            <p:cNvSpPr>
              <a:spLocks/>
            </p:cNvSpPr>
            <p:nvPr/>
          </p:nvSpPr>
          <p:spPr bwMode="auto">
            <a:xfrm>
              <a:off x="2808288" y="2151063"/>
              <a:ext cx="58738" cy="57150"/>
            </a:xfrm>
            <a:custGeom>
              <a:avLst/>
              <a:gdLst>
                <a:gd name="T0" fmla="*/ 0 w 181"/>
                <a:gd name="T1" fmla="*/ 91 h 182"/>
                <a:gd name="T2" fmla="*/ 1 w 181"/>
                <a:gd name="T3" fmla="*/ 100 h 182"/>
                <a:gd name="T4" fmla="*/ 2 w 181"/>
                <a:gd name="T5" fmla="*/ 110 h 182"/>
                <a:gd name="T6" fmla="*/ 4 w 181"/>
                <a:gd name="T7" fmla="*/ 118 h 182"/>
                <a:gd name="T8" fmla="*/ 8 w 181"/>
                <a:gd name="T9" fmla="*/ 126 h 182"/>
                <a:gd name="T10" fmla="*/ 12 w 181"/>
                <a:gd name="T11" fmla="*/ 134 h 182"/>
                <a:gd name="T12" fmla="*/ 16 w 181"/>
                <a:gd name="T13" fmla="*/ 142 h 182"/>
                <a:gd name="T14" fmla="*/ 22 w 181"/>
                <a:gd name="T15" fmla="*/ 148 h 182"/>
                <a:gd name="T16" fmla="*/ 27 w 181"/>
                <a:gd name="T17" fmla="*/ 155 h 182"/>
                <a:gd name="T18" fmla="*/ 33 w 181"/>
                <a:gd name="T19" fmla="*/ 161 h 182"/>
                <a:gd name="T20" fmla="*/ 41 w 181"/>
                <a:gd name="T21" fmla="*/ 165 h 182"/>
                <a:gd name="T22" fmla="*/ 47 w 181"/>
                <a:gd name="T23" fmla="*/ 171 h 182"/>
                <a:gd name="T24" fmla="*/ 56 w 181"/>
                <a:gd name="T25" fmla="*/ 174 h 182"/>
                <a:gd name="T26" fmla="*/ 65 w 181"/>
                <a:gd name="T27" fmla="*/ 177 h 182"/>
                <a:gd name="T28" fmla="*/ 73 w 181"/>
                <a:gd name="T29" fmla="*/ 179 h 182"/>
                <a:gd name="T30" fmla="*/ 82 w 181"/>
                <a:gd name="T31" fmla="*/ 181 h 182"/>
                <a:gd name="T32" fmla="*/ 91 w 181"/>
                <a:gd name="T33" fmla="*/ 182 h 182"/>
                <a:gd name="T34" fmla="*/ 100 w 181"/>
                <a:gd name="T35" fmla="*/ 181 h 182"/>
                <a:gd name="T36" fmla="*/ 110 w 181"/>
                <a:gd name="T37" fmla="*/ 179 h 182"/>
                <a:gd name="T38" fmla="*/ 118 w 181"/>
                <a:gd name="T39" fmla="*/ 177 h 182"/>
                <a:gd name="T40" fmla="*/ 126 w 181"/>
                <a:gd name="T41" fmla="*/ 174 h 182"/>
                <a:gd name="T42" fmla="*/ 134 w 181"/>
                <a:gd name="T43" fmla="*/ 171 h 182"/>
                <a:gd name="T44" fmla="*/ 142 w 181"/>
                <a:gd name="T45" fmla="*/ 165 h 182"/>
                <a:gd name="T46" fmla="*/ 148 w 181"/>
                <a:gd name="T47" fmla="*/ 161 h 182"/>
                <a:gd name="T48" fmla="*/ 155 w 181"/>
                <a:gd name="T49" fmla="*/ 155 h 182"/>
                <a:gd name="T50" fmla="*/ 161 w 181"/>
                <a:gd name="T51" fmla="*/ 148 h 182"/>
                <a:gd name="T52" fmla="*/ 165 w 181"/>
                <a:gd name="T53" fmla="*/ 142 h 182"/>
                <a:gd name="T54" fmla="*/ 171 w 181"/>
                <a:gd name="T55" fmla="*/ 134 h 182"/>
                <a:gd name="T56" fmla="*/ 174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8" y="126"/>
                  </a:lnTo>
                  <a:lnTo>
                    <a:pt x="12" y="134"/>
                  </a:lnTo>
                  <a:lnTo>
                    <a:pt x="16" y="142"/>
                  </a:lnTo>
                  <a:lnTo>
                    <a:pt x="22" y="148"/>
                  </a:lnTo>
                  <a:lnTo>
                    <a:pt x="27" y="155"/>
                  </a:lnTo>
                  <a:lnTo>
                    <a:pt x="33" y="161"/>
                  </a:lnTo>
                  <a:lnTo>
                    <a:pt x="41" y="165"/>
                  </a:lnTo>
                  <a:lnTo>
                    <a:pt x="47" y="171"/>
                  </a:lnTo>
                  <a:lnTo>
                    <a:pt x="56" y="174"/>
                  </a:lnTo>
                  <a:lnTo>
                    <a:pt x="65" y="177"/>
                  </a:lnTo>
                  <a:lnTo>
                    <a:pt x="73" y="179"/>
                  </a:lnTo>
                  <a:lnTo>
                    <a:pt x="82" y="181"/>
                  </a:lnTo>
                  <a:lnTo>
                    <a:pt x="91" y="182"/>
                  </a:lnTo>
                  <a:lnTo>
                    <a:pt x="100" y="181"/>
                  </a:lnTo>
                  <a:lnTo>
                    <a:pt x="110" y="179"/>
                  </a:lnTo>
                  <a:lnTo>
                    <a:pt x="118" y="177"/>
                  </a:lnTo>
                  <a:lnTo>
                    <a:pt x="126" y="174"/>
                  </a:lnTo>
                  <a:lnTo>
                    <a:pt x="134" y="171"/>
                  </a:lnTo>
                  <a:lnTo>
                    <a:pt x="142" y="165"/>
                  </a:lnTo>
                  <a:lnTo>
                    <a:pt x="148" y="161"/>
                  </a:lnTo>
                  <a:lnTo>
                    <a:pt x="155" y="155"/>
                  </a:lnTo>
                  <a:lnTo>
                    <a:pt x="161" y="148"/>
                  </a:lnTo>
                  <a:lnTo>
                    <a:pt x="165" y="142"/>
                  </a:lnTo>
                  <a:lnTo>
                    <a:pt x="171" y="134"/>
                  </a:lnTo>
                  <a:lnTo>
                    <a:pt x="174"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708">
              <a:extLst>
                <a:ext uri="{FF2B5EF4-FFF2-40B4-BE49-F238E27FC236}">
                  <a16:creationId xmlns:a16="http://schemas.microsoft.com/office/drawing/2014/main" id="{FCD192F6-CF13-4B1C-AF7D-85317A2D8C92}"/>
                </a:ext>
              </a:extLst>
            </p:cNvPr>
            <p:cNvSpPr>
              <a:spLocks/>
            </p:cNvSpPr>
            <p:nvPr/>
          </p:nvSpPr>
          <p:spPr bwMode="auto">
            <a:xfrm>
              <a:off x="2833688" y="1930400"/>
              <a:ext cx="9525" cy="57150"/>
            </a:xfrm>
            <a:custGeom>
              <a:avLst/>
              <a:gdLst>
                <a:gd name="T0" fmla="*/ 15 w 30"/>
                <a:gd name="T1" fmla="*/ 181 h 181"/>
                <a:gd name="T2" fmla="*/ 17 w 30"/>
                <a:gd name="T3" fmla="*/ 181 h 181"/>
                <a:gd name="T4" fmla="*/ 21 w 30"/>
                <a:gd name="T5" fmla="*/ 180 h 181"/>
                <a:gd name="T6" fmla="*/ 23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3 w 30"/>
                <a:gd name="T29" fmla="*/ 3 h 181"/>
                <a:gd name="T30" fmla="*/ 21 w 30"/>
                <a:gd name="T31" fmla="*/ 2 h 181"/>
                <a:gd name="T32" fmla="*/ 17 w 30"/>
                <a:gd name="T33" fmla="*/ 0 h 181"/>
                <a:gd name="T34" fmla="*/ 15 w 30"/>
                <a:gd name="T35" fmla="*/ 0 h 181"/>
                <a:gd name="T36" fmla="*/ 12 w 30"/>
                <a:gd name="T37" fmla="*/ 0 h 181"/>
                <a:gd name="T38" fmla="*/ 9 w 30"/>
                <a:gd name="T39" fmla="*/ 2 h 181"/>
                <a:gd name="T40" fmla="*/ 7 w 30"/>
                <a:gd name="T41" fmla="*/ 3 h 181"/>
                <a:gd name="T42" fmla="*/ 5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5 w 30"/>
                <a:gd name="T61" fmla="*/ 176 h 181"/>
                <a:gd name="T62" fmla="*/ 7 w 30"/>
                <a:gd name="T63" fmla="*/ 179 h 181"/>
                <a:gd name="T64" fmla="*/ 9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1" y="180"/>
                  </a:lnTo>
                  <a:lnTo>
                    <a:pt x="23" y="179"/>
                  </a:lnTo>
                  <a:lnTo>
                    <a:pt x="26" y="176"/>
                  </a:lnTo>
                  <a:lnTo>
                    <a:pt x="27" y="174"/>
                  </a:lnTo>
                  <a:lnTo>
                    <a:pt x="29" y="172"/>
                  </a:lnTo>
                  <a:lnTo>
                    <a:pt x="29" y="169"/>
                  </a:lnTo>
                  <a:lnTo>
                    <a:pt x="30" y="166"/>
                  </a:lnTo>
                  <a:lnTo>
                    <a:pt x="30" y="16"/>
                  </a:lnTo>
                  <a:lnTo>
                    <a:pt x="29" y="12"/>
                  </a:lnTo>
                  <a:lnTo>
                    <a:pt x="29" y="9"/>
                  </a:lnTo>
                  <a:lnTo>
                    <a:pt x="27" y="7"/>
                  </a:lnTo>
                  <a:lnTo>
                    <a:pt x="26" y="5"/>
                  </a:lnTo>
                  <a:lnTo>
                    <a:pt x="23" y="3"/>
                  </a:lnTo>
                  <a:lnTo>
                    <a:pt x="21" y="2"/>
                  </a:lnTo>
                  <a:lnTo>
                    <a:pt x="17" y="0"/>
                  </a:lnTo>
                  <a:lnTo>
                    <a:pt x="15" y="0"/>
                  </a:lnTo>
                  <a:lnTo>
                    <a:pt x="12" y="0"/>
                  </a:lnTo>
                  <a:lnTo>
                    <a:pt x="9" y="2"/>
                  </a:lnTo>
                  <a:lnTo>
                    <a:pt x="7" y="3"/>
                  </a:lnTo>
                  <a:lnTo>
                    <a:pt x="5" y="5"/>
                  </a:lnTo>
                  <a:lnTo>
                    <a:pt x="2" y="7"/>
                  </a:lnTo>
                  <a:lnTo>
                    <a:pt x="1" y="9"/>
                  </a:lnTo>
                  <a:lnTo>
                    <a:pt x="0" y="12"/>
                  </a:lnTo>
                  <a:lnTo>
                    <a:pt x="0" y="16"/>
                  </a:lnTo>
                  <a:lnTo>
                    <a:pt x="0" y="166"/>
                  </a:lnTo>
                  <a:lnTo>
                    <a:pt x="0" y="169"/>
                  </a:lnTo>
                  <a:lnTo>
                    <a:pt x="1" y="172"/>
                  </a:lnTo>
                  <a:lnTo>
                    <a:pt x="2" y="174"/>
                  </a:lnTo>
                  <a:lnTo>
                    <a:pt x="5" y="176"/>
                  </a:lnTo>
                  <a:lnTo>
                    <a:pt x="7" y="179"/>
                  </a:lnTo>
                  <a:lnTo>
                    <a:pt x="9"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709">
              <a:extLst>
                <a:ext uri="{FF2B5EF4-FFF2-40B4-BE49-F238E27FC236}">
                  <a16:creationId xmlns:a16="http://schemas.microsoft.com/office/drawing/2014/main" id="{01062624-ADFC-42E8-A6C7-0C7AF44AC72F}"/>
                </a:ext>
              </a:extLst>
            </p:cNvPr>
            <p:cNvSpPr>
              <a:spLocks/>
            </p:cNvSpPr>
            <p:nvPr/>
          </p:nvSpPr>
          <p:spPr bwMode="auto">
            <a:xfrm>
              <a:off x="2741613" y="1920875"/>
              <a:ext cx="57150" cy="192088"/>
            </a:xfrm>
            <a:custGeom>
              <a:avLst/>
              <a:gdLst>
                <a:gd name="T0" fmla="*/ 162 w 180"/>
                <a:gd name="T1" fmla="*/ 0 h 602"/>
                <a:gd name="T2" fmla="*/ 157 w 180"/>
                <a:gd name="T3" fmla="*/ 3 h 602"/>
                <a:gd name="T4" fmla="*/ 153 w 180"/>
                <a:gd name="T5" fmla="*/ 7 h 602"/>
                <a:gd name="T6" fmla="*/ 151 w 180"/>
                <a:gd name="T7" fmla="*/ 12 h 602"/>
                <a:gd name="T8" fmla="*/ 150 w 180"/>
                <a:gd name="T9" fmla="*/ 211 h 602"/>
                <a:gd name="T10" fmla="*/ 149 w 180"/>
                <a:gd name="T11" fmla="*/ 222 h 602"/>
                <a:gd name="T12" fmla="*/ 146 w 180"/>
                <a:gd name="T13" fmla="*/ 234 h 602"/>
                <a:gd name="T14" fmla="*/ 140 w 180"/>
                <a:gd name="T15" fmla="*/ 245 h 602"/>
                <a:gd name="T16" fmla="*/ 133 w 180"/>
                <a:gd name="T17" fmla="*/ 254 h 602"/>
                <a:gd name="T18" fmla="*/ 123 w 180"/>
                <a:gd name="T19" fmla="*/ 261 h 602"/>
                <a:gd name="T20" fmla="*/ 114 w 180"/>
                <a:gd name="T21" fmla="*/ 266 h 602"/>
                <a:gd name="T22" fmla="*/ 102 w 180"/>
                <a:gd name="T23" fmla="*/ 270 h 602"/>
                <a:gd name="T24" fmla="*/ 90 w 180"/>
                <a:gd name="T25" fmla="*/ 271 h 602"/>
                <a:gd name="T26" fmla="*/ 78 w 180"/>
                <a:gd name="T27" fmla="*/ 270 h 602"/>
                <a:gd name="T28" fmla="*/ 66 w 180"/>
                <a:gd name="T29" fmla="*/ 266 h 602"/>
                <a:gd name="T30" fmla="*/ 57 w 180"/>
                <a:gd name="T31" fmla="*/ 261 h 602"/>
                <a:gd name="T32" fmla="*/ 47 w 180"/>
                <a:gd name="T33" fmla="*/ 254 h 602"/>
                <a:gd name="T34" fmla="*/ 41 w 180"/>
                <a:gd name="T35" fmla="*/ 245 h 602"/>
                <a:gd name="T36" fmla="*/ 34 w 180"/>
                <a:gd name="T37" fmla="*/ 234 h 602"/>
                <a:gd name="T38" fmla="*/ 31 w 180"/>
                <a:gd name="T39" fmla="*/ 224 h 602"/>
                <a:gd name="T40" fmla="*/ 30 w 180"/>
                <a:gd name="T41" fmla="*/ 211 h 602"/>
                <a:gd name="T42" fmla="*/ 30 w 180"/>
                <a:gd name="T43" fmla="*/ 12 h 602"/>
                <a:gd name="T44" fmla="*/ 28 w 180"/>
                <a:gd name="T45" fmla="*/ 7 h 602"/>
                <a:gd name="T46" fmla="*/ 24 w 180"/>
                <a:gd name="T47" fmla="*/ 3 h 602"/>
                <a:gd name="T48" fmla="*/ 18 w 180"/>
                <a:gd name="T49" fmla="*/ 0 h 602"/>
                <a:gd name="T50" fmla="*/ 12 w 180"/>
                <a:gd name="T51" fmla="*/ 0 h 602"/>
                <a:gd name="T52" fmla="*/ 6 w 180"/>
                <a:gd name="T53" fmla="*/ 3 h 602"/>
                <a:gd name="T54" fmla="*/ 2 w 180"/>
                <a:gd name="T55" fmla="*/ 7 h 602"/>
                <a:gd name="T56" fmla="*/ 0 w 180"/>
                <a:gd name="T57" fmla="*/ 12 h 602"/>
                <a:gd name="T58" fmla="*/ 0 w 180"/>
                <a:gd name="T59" fmla="*/ 211 h 602"/>
                <a:gd name="T60" fmla="*/ 180 w 180"/>
                <a:gd name="T61" fmla="*/ 602 h 602"/>
                <a:gd name="T62" fmla="*/ 180 w 180"/>
                <a:gd name="T63" fmla="*/ 15 h 602"/>
                <a:gd name="T64" fmla="*/ 179 w 180"/>
                <a:gd name="T65" fmla="*/ 9 h 602"/>
                <a:gd name="T66" fmla="*/ 176 w 180"/>
                <a:gd name="T67" fmla="*/ 5 h 602"/>
                <a:gd name="T68" fmla="*/ 172 w 180"/>
                <a:gd name="T69" fmla="*/ 2 h 602"/>
                <a:gd name="T70" fmla="*/ 165 w 180"/>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602">
                  <a:moveTo>
                    <a:pt x="165" y="0"/>
                  </a:moveTo>
                  <a:lnTo>
                    <a:pt x="162" y="0"/>
                  </a:lnTo>
                  <a:lnTo>
                    <a:pt x="160" y="2"/>
                  </a:lnTo>
                  <a:lnTo>
                    <a:pt x="157" y="3"/>
                  </a:lnTo>
                  <a:lnTo>
                    <a:pt x="154" y="5"/>
                  </a:lnTo>
                  <a:lnTo>
                    <a:pt x="153" y="7"/>
                  </a:lnTo>
                  <a:lnTo>
                    <a:pt x="151" y="9"/>
                  </a:lnTo>
                  <a:lnTo>
                    <a:pt x="151" y="12"/>
                  </a:lnTo>
                  <a:lnTo>
                    <a:pt x="150" y="15"/>
                  </a:lnTo>
                  <a:lnTo>
                    <a:pt x="150" y="211"/>
                  </a:lnTo>
                  <a:lnTo>
                    <a:pt x="150" y="217"/>
                  </a:lnTo>
                  <a:lnTo>
                    <a:pt x="149" y="222"/>
                  </a:lnTo>
                  <a:lnTo>
                    <a:pt x="148" y="229"/>
                  </a:lnTo>
                  <a:lnTo>
                    <a:pt x="146" y="234"/>
                  </a:lnTo>
                  <a:lnTo>
                    <a:pt x="143" y="240"/>
                  </a:lnTo>
                  <a:lnTo>
                    <a:pt x="140" y="245"/>
                  </a:lnTo>
                  <a:lnTo>
                    <a:pt x="136" y="249"/>
                  </a:lnTo>
                  <a:lnTo>
                    <a:pt x="133" y="254"/>
                  </a:lnTo>
                  <a:lnTo>
                    <a:pt x="129" y="258"/>
                  </a:lnTo>
                  <a:lnTo>
                    <a:pt x="123" y="261"/>
                  </a:lnTo>
                  <a:lnTo>
                    <a:pt x="119" y="264"/>
                  </a:lnTo>
                  <a:lnTo>
                    <a:pt x="114" y="266"/>
                  </a:lnTo>
                  <a:lnTo>
                    <a:pt x="108" y="269"/>
                  </a:lnTo>
                  <a:lnTo>
                    <a:pt x="102" y="270"/>
                  </a:lnTo>
                  <a:lnTo>
                    <a:pt x="96" y="271"/>
                  </a:lnTo>
                  <a:lnTo>
                    <a:pt x="90" y="271"/>
                  </a:lnTo>
                  <a:lnTo>
                    <a:pt x="84" y="271"/>
                  </a:lnTo>
                  <a:lnTo>
                    <a:pt x="78" y="270"/>
                  </a:lnTo>
                  <a:lnTo>
                    <a:pt x="72" y="269"/>
                  </a:lnTo>
                  <a:lnTo>
                    <a:pt x="66" y="266"/>
                  </a:lnTo>
                  <a:lnTo>
                    <a:pt x="61" y="264"/>
                  </a:lnTo>
                  <a:lnTo>
                    <a:pt x="57" y="261"/>
                  </a:lnTo>
                  <a:lnTo>
                    <a:pt x="51" y="258"/>
                  </a:lnTo>
                  <a:lnTo>
                    <a:pt x="47" y="254"/>
                  </a:lnTo>
                  <a:lnTo>
                    <a:pt x="44" y="249"/>
                  </a:lnTo>
                  <a:lnTo>
                    <a:pt x="41" y="245"/>
                  </a:lnTo>
                  <a:lnTo>
                    <a:pt x="37" y="240"/>
                  </a:lnTo>
                  <a:lnTo>
                    <a:pt x="34" y="234"/>
                  </a:lnTo>
                  <a:lnTo>
                    <a:pt x="32" y="229"/>
                  </a:lnTo>
                  <a:lnTo>
                    <a:pt x="31" y="224"/>
                  </a:lnTo>
                  <a:lnTo>
                    <a:pt x="30" y="217"/>
                  </a:lnTo>
                  <a:lnTo>
                    <a:pt x="30" y="211"/>
                  </a:lnTo>
                  <a:lnTo>
                    <a:pt x="30" y="15"/>
                  </a:lnTo>
                  <a:lnTo>
                    <a:pt x="30" y="12"/>
                  </a:lnTo>
                  <a:lnTo>
                    <a:pt x="29" y="9"/>
                  </a:lnTo>
                  <a:lnTo>
                    <a:pt x="28" y="7"/>
                  </a:lnTo>
                  <a:lnTo>
                    <a:pt x="26" y="5"/>
                  </a:lnTo>
                  <a:lnTo>
                    <a:pt x="24" y="3"/>
                  </a:lnTo>
                  <a:lnTo>
                    <a:pt x="20" y="2"/>
                  </a:lnTo>
                  <a:lnTo>
                    <a:pt x="18" y="0"/>
                  </a:lnTo>
                  <a:lnTo>
                    <a:pt x="15" y="0"/>
                  </a:lnTo>
                  <a:lnTo>
                    <a:pt x="12" y="0"/>
                  </a:lnTo>
                  <a:lnTo>
                    <a:pt x="9" y="2"/>
                  </a:lnTo>
                  <a:lnTo>
                    <a:pt x="6" y="3"/>
                  </a:lnTo>
                  <a:lnTo>
                    <a:pt x="4" y="5"/>
                  </a:lnTo>
                  <a:lnTo>
                    <a:pt x="2" y="7"/>
                  </a:lnTo>
                  <a:lnTo>
                    <a:pt x="1" y="9"/>
                  </a:lnTo>
                  <a:lnTo>
                    <a:pt x="0" y="12"/>
                  </a:lnTo>
                  <a:lnTo>
                    <a:pt x="0" y="15"/>
                  </a:lnTo>
                  <a:lnTo>
                    <a:pt x="0" y="211"/>
                  </a:lnTo>
                  <a:lnTo>
                    <a:pt x="0" y="602"/>
                  </a:lnTo>
                  <a:lnTo>
                    <a:pt x="180" y="602"/>
                  </a:lnTo>
                  <a:lnTo>
                    <a:pt x="180" y="211"/>
                  </a:lnTo>
                  <a:lnTo>
                    <a:pt x="180" y="15"/>
                  </a:lnTo>
                  <a:lnTo>
                    <a:pt x="180" y="12"/>
                  </a:lnTo>
                  <a:lnTo>
                    <a:pt x="179" y="9"/>
                  </a:lnTo>
                  <a:lnTo>
                    <a:pt x="178" y="7"/>
                  </a:lnTo>
                  <a:lnTo>
                    <a:pt x="176" y="5"/>
                  </a:lnTo>
                  <a:lnTo>
                    <a:pt x="174" y="3"/>
                  </a:lnTo>
                  <a:lnTo>
                    <a:pt x="172" y="2"/>
                  </a:lnTo>
                  <a:lnTo>
                    <a:pt x="168" y="0"/>
                  </a:lnTo>
                  <a:lnTo>
                    <a:pt x="16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710">
              <a:extLst>
                <a:ext uri="{FF2B5EF4-FFF2-40B4-BE49-F238E27FC236}">
                  <a16:creationId xmlns:a16="http://schemas.microsoft.com/office/drawing/2014/main" id="{8AA6F9D2-5C11-4285-A4B0-23EFFF22BC80}"/>
                </a:ext>
              </a:extLst>
            </p:cNvPr>
            <p:cNvSpPr>
              <a:spLocks/>
            </p:cNvSpPr>
            <p:nvPr/>
          </p:nvSpPr>
          <p:spPr bwMode="auto">
            <a:xfrm>
              <a:off x="2741613" y="2151063"/>
              <a:ext cx="57150" cy="57150"/>
            </a:xfrm>
            <a:custGeom>
              <a:avLst/>
              <a:gdLst>
                <a:gd name="T0" fmla="*/ 0 w 180"/>
                <a:gd name="T1" fmla="*/ 91 h 182"/>
                <a:gd name="T2" fmla="*/ 0 w 180"/>
                <a:gd name="T3" fmla="*/ 100 h 182"/>
                <a:gd name="T4" fmla="*/ 2 w 180"/>
                <a:gd name="T5" fmla="*/ 110 h 182"/>
                <a:gd name="T6" fmla="*/ 4 w 180"/>
                <a:gd name="T7" fmla="*/ 118 h 182"/>
                <a:gd name="T8" fmla="*/ 7 w 180"/>
                <a:gd name="T9" fmla="*/ 126 h 182"/>
                <a:gd name="T10" fmla="*/ 11 w 180"/>
                <a:gd name="T11" fmla="*/ 134 h 182"/>
                <a:gd name="T12" fmla="*/ 15 w 180"/>
                <a:gd name="T13" fmla="*/ 142 h 182"/>
                <a:gd name="T14" fmla="*/ 20 w 180"/>
                <a:gd name="T15" fmla="*/ 148 h 182"/>
                <a:gd name="T16" fmla="*/ 27 w 180"/>
                <a:gd name="T17" fmla="*/ 155 h 182"/>
                <a:gd name="T18" fmla="*/ 33 w 180"/>
                <a:gd name="T19" fmla="*/ 161 h 182"/>
                <a:gd name="T20" fmla="*/ 40 w 180"/>
                <a:gd name="T21" fmla="*/ 165 h 182"/>
                <a:gd name="T22" fmla="*/ 47 w 180"/>
                <a:gd name="T23" fmla="*/ 171 h 182"/>
                <a:gd name="T24" fmla="*/ 55 w 180"/>
                <a:gd name="T25" fmla="*/ 174 h 182"/>
                <a:gd name="T26" fmla="*/ 63 w 180"/>
                <a:gd name="T27" fmla="*/ 177 h 182"/>
                <a:gd name="T28" fmla="*/ 72 w 180"/>
                <a:gd name="T29" fmla="*/ 179 h 182"/>
                <a:gd name="T30" fmla="*/ 80 w 180"/>
                <a:gd name="T31" fmla="*/ 181 h 182"/>
                <a:gd name="T32" fmla="*/ 90 w 180"/>
                <a:gd name="T33" fmla="*/ 182 h 182"/>
                <a:gd name="T34" fmla="*/ 100 w 180"/>
                <a:gd name="T35" fmla="*/ 181 h 182"/>
                <a:gd name="T36" fmla="*/ 108 w 180"/>
                <a:gd name="T37" fmla="*/ 179 h 182"/>
                <a:gd name="T38" fmla="*/ 117 w 180"/>
                <a:gd name="T39" fmla="*/ 177 h 182"/>
                <a:gd name="T40" fmla="*/ 125 w 180"/>
                <a:gd name="T41" fmla="*/ 174 h 182"/>
                <a:gd name="T42" fmla="*/ 133 w 180"/>
                <a:gd name="T43" fmla="*/ 171 h 182"/>
                <a:gd name="T44" fmla="*/ 140 w 180"/>
                <a:gd name="T45" fmla="*/ 165 h 182"/>
                <a:gd name="T46" fmla="*/ 148 w 180"/>
                <a:gd name="T47" fmla="*/ 161 h 182"/>
                <a:gd name="T48" fmla="*/ 154 w 180"/>
                <a:gd name="T49" fmla="*/ 155 h 182"/>
                <a:gd name="T50" fmla="*/ 160 w 180"/>
                <a:gd name="T51" fmla="*/ 148 h 182"/>
                <a:gd name="T52" fmla="*/ 165 w 180"/>
                <a:gd name="T53" fmla="*/ 142 h 182"/>
                <a:gd name="T54" fmla="*/ 169 w 180"/>
                <a:gd name="T55" fmla="*/ 134 h 182"/>
                <a:gd name="T56" fmla="*/ 174 w 180"/>
                <a:gd name="T57" fmla="*/ 126 h 182"/>
                <a:gd name="T58" fmla="*/ 177 w 180"/>
                <a:gd name="T59" fmla="*/ 118 h 182"/>
                <a:gd name="T60" fmla="*/ 179 w 180"/>
                <a:gd name="T61" fmla="*/ 110 h 182"/>
                <a:gd name="T62" fmla="*/ 180 w 180"/>
                <a:gd name="T63" fmla="*/ 100 h 182"/>
                <a:gd name="T64" fmla="*/ 180 w 180"/>
                <a:gd name="T65" fmla="*/ 91 h 182"/>
                <a:gd name="T66" fmla="*/ 180 w 180"/>
                <a:gd name="T67" fmla="*/ 0 h 182"/>
                <a:gd name="T68" fmla="*/ 0 w 180"/>
                <a:gd name="T69" fmla="*/ 0 h 182"/>
                <a:gd name="T70" fmla="*/ 0 w 180"/>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 h="182">
                  <a:moveTo>
                    <a:pt x="0" y="91"/>
                  </a:moveTo>
                  <a:lnTo>
                    <a:pt x="0" y="100"/>
                  </a:lnTo>
                  <a:lnTo>
                    <a:pt x="2" y="110"/>
                  </a:lnTo>
                  <a:lnTo>
                    <a:pt x="4" y="118"/>
                  </a:lnTo>
                  <a:lnTo>
                    <a:pt x="7" y="126"/>
                  </a:lnTo>
                  <a:lnTo>
                    <a:pt x="11" y="134"/>
                  </a:lnTo>
                  <a:lnTo>
                    <a:pt x="15" y="142"/>
                  </a:lnTo>
                  <a:lnTo>
                    <a:pt x="20" y="148"/>
                  </a:lnTo>
                  <a:lnTo>
                    <a:pt x="27" y="155"/>
                  </a:lnTo>
                  <a:lnTo>
                    <a:pt x="33" y="161"/>
                  </a:lnTo>
                  <a:lnTo>
                    <a:pt x="40" y="165"/>
                  </a:lnTo>
                  <a:lnTo>
                    <a:pt x="47" y="171"/>
                  </a:lnTo>
                  <a:lnTo>
                    <a:pt x="55" y="174"/>
                  </a:lnTo>
                  <a:lnTo>
                    <a:pt x="63" y="177"/>
                  </a:lnTo>
                  <a:lnTo>
                    <a:pt x="72" y="179"/>
                  </a:lnTo>
                  <a:lnTo>
                    <a:pt x="80" y="181"/>
                  </a:lnTo>
                  <a:lnTo>
                    <a:pt x="90" y="182"/>
                  </a:lnTo>
                  <a:lnTo>
                    <a:pt x="100" y="181"/>
                  </a:lnTo>
                  <a:lnTo>
                    <a:pt x="108" y="179"/>
                  </a:lnTo>
                  <a:lnTo>
                    <a:pt x="117" y="177"/>
                  </a:lnTo>
                  <a:lnTo>
                    <a:pt x="125" y="174"/>
                  </a:lnTo>
                  <a:lnTo>
                    <a:pt x="133" y="171"/>
                  </a:lnTo>
                  <a:lnTo>
                    <a:pt x="140" y="165"/>
                  </a:lnTo>
                  <a:lnTo>
                    <a:pt x="148" y="161"/>
                  </a:lnTo>
                  <a:lnTo>
                    <a:pt x="154" y="155"/>
                  </a:lnTo>
                  <a:lnTo>
                    <a:pt x="160" y="148"/>
                  </a:lnTo>
                  <a:lnTo>
                    <a:pt x="165" y="142"/>
                  </a:lnTo>
                  <a:lnTo>
                    <a:pt x="169" y="134"/>
                  </a:lnTo>
                  <a:lnTo>
                    <a:pt x="174" y="126"/>
                  </a:lnTo>
                  <a:lnTo>
                    <a:pt x="177" y="118"/>
                  </a:lnTo>
                  <a:lnTo>
                    <a:pt x="179" y="110"/>
                  </a:lnTo>
                  <a:lnTo>
                    <a:pt x="180" y="100"/>
                  </a:lnTo>
                  <a:lnTo>
                    <a:pt x="180" y="91"/>
                  </a:lnTo>
                  <a:lnTo>
                    <a:pt x="180"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Rectangle 711">
              <a:extLst>
                <a:ext uri="{FF2B5EF4-FFF2-40B4-BE49-F238E27FC236}">
                  <a16:creationId xmlns:a16="http://schemas.microsoft.com/office/drawing/2014/main" id="{972C0779-96D7-4A7C-B110-5886B8B5DF43}"/>
                </a:ext>
              </a:extLst>
            </p:cNvPr>
            <p:cNvSpPr>
              <a:spLocks noChangeArrowheads="1"/>
            </p:cNvSpPr>
            <p:nvPr/>
          </p:nvSpPr>
          <p:spPr bwMode="auto">
            <a:xfrm>
              <a:off x="274161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712">
              <a:extLst>
                <a:ext uri="{FF2B5EF4-FFF2-40B4-BE49-F238E27FC236}">
                  <a16:creationId xmlns:a16="http://schemas.microsoft.com/office/drawing/2014/main" id="{4533D40B-18F2-4A93-B829-E6C6A0AC582E}"/>
                </a:ext>
              </a:extLst>
            </p:cNvPr>
            <p:cNvSpPr>
              <a:spLocks/>
            </p:cNvSpPr>
            <p:nvPr/>
          </p:nvSpPr>
          <p:spPr bwMode="auto">
            <a:xfrm>
              <a:off x="2765425" y="1930400"/>
              <a:ext cx="9525" cy="57150"/>
            </a:xfrm>
            <a:custGeom>
              <a:avLst/>
              <a:gdLst>
                <a:gd name="T0" fmla="*/ 15 w 30"/>
                <a:gd name="T1" fmla="*/ 181 h 181"/>
                <a:gd name="T2" fmla="*/ 18 w 30"/>
                <a:gd name="T3" fmla="*/ 181 h 181"/>
                <a:gd name="T4" fmla="*/ 21 w 30"/>
                <a:gd name="T5" fmla="*/ 180 h 181"/>
                <a:gd name="T6" fmla="*/ 24 w 30"/>
                <a:gd name="T7" fmla="*/ 179 h 181"/>
                <a:gd name="T8" fmla="*/ 26 w 30"/>
                <a:gd name="T9" fmla="*/ 176 h 181"/>
                <a:gd name="T10" fmla="*/ 28 w 30"/>
                <a:gd name="T11" fmla="*/ 174 h 181"/>
                <a:gd name="T12" fmla="*/ 29 w 30"/>
                <a:gd name="T13" fmla="*/ 172 h 181"/>
                <a:gd name="T14" fmla="*/ 30 w 30"/>
                <a:gd name="T15" fmla="*/ 169 h 181"/>
                <a:gd name="T16" fmla="*/ 30 w 30"/>
                <a:gd name="T17" fmla="*/ 166 h 181"/>
                <a:gd name="T18" fmla="*/ 30 w 30"/>
                <a:gd name="T19" fmla="*/ 16 h 181"/>
                <a:gd name="T20" fmla="*/ 30 w 30"/>
                <a:gd name="T21" fmla="*/ 12 h 181"/>
                <a:gd name="T22" fmla="*/ 29 w 30"/>
                <a:gd name="T23" fmla="*/ 9 h 181"/>
                <a:gd name="T24" fmla="*/ 28 w 30"/>
                <a:gd name="T25" fmla="*/ 7 h 181"/>
                <a:gd name="T26" fmla="*/ 26 w 30"/>
                <a:gd name="T27" fmla="*/ 5 h 181"/>
                <a:gd name="T28" fmla="*/ 24 w 30"/>
                <a:gd name="T29" fmla="*/ 3 h 181"/>
                <a:gd name="T30" fmla="*/ 21 w 30"/>
                <a:gd name="T31" fmla="*/ 2 h 181"/>
                <a:gd name="T32" fmla="*/ 18 w 30"/>
                <a:gd name="T33" fmla="*/ 0 h 181"/>
                <a:gd name="T34" fmla="*/ 15 w 30"/>
                <a:gd name="T35" fmla="*/ 0 h 181"/>
                <a:gd name="T36" fmla="*/ 12 w 30"/>
                <a:gd name="T37" fmla="*/ 0 h 181"/>
                <a:gd name="T38" fmla="*/ 10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10 w 30"/>
                <a:gd name="T65" fmla="*/ 180 h 181"/>
                <a:gd name="T66" fmla="*/ 12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4" y="179"/>
                  </a:lnTo>
                  <a:lnTo>
                    <a:pt x="26" y="176"/>
                  </a:lnTo>
                  <a:lnTo>
                    <a:pt x="28" y="174"/>
                  </a:lnTo>
                  <a:lnTo>
                    <a:pt x="29" y="172"/>
                  </a:lnTo>
                  <a:lnTo>
                    <a:pt x="30" y="169"/>
                  </a:lnTo>
                  <a:lnTo>
                    <a:pt x="30" y="166"/>
                  </a:lnTo>
                  <a:lnTo>
                    <a:pt x="30" y="16"/>
                  </a:lnTo>
                  <a:lnTo>
                    <a:pt x="30" y="12"/>
                  </a:lnTo>
                  <a:lnTo>
                    <a:pt x="29" y="9"/>
                  </a:lnTo>
                  <a:lnTo>
                    <a:pt x="28" y="7"/>
                  </a:lnTo>
                  <a:lnTo>
                    <a:pt x="26" y="5"/>
                  </a:lnTo>
                  <a:lnTo>
                    <a:pt x="24" y="3"/>
                  </a:lnTo>
                  <a:lnTo>
                    <a:pt x="21" y="2"/>
                  </a:lnTo>
                  <a:lnTo>
                    <a:pt x="18" y="0"/>
                  </a:lnTo>
                  <a:lnTo>
                    <a:pt x="15" y="0"/>
                  </a:lnTo>
                  <a:lnTo>
                    <a:pt x="12" y="0"/>
                  </a:lnTo>
                  <a:lnTo>
                    <a:pt x="10"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10" y="180"/>
                  </a:lnTo>
                  <a:lnTo>
                    <a:pt x="12"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713">
              <a:extLst>
                <a:ext uri="{FF2B5EF4-FFF2-40B4-BE49-F238E27FC236}">
                  <a16:creationId xmlns:a16="http://schemas.microsoft.com/office/drawing/2014/main" id="{0B3AC97E-B521-48C2-8635-E6E2BFE55FC9}"/>
                </a:ext>
              </a:extLst>
            </p:cNvPr>
            <p:cNvSpPr>
              <a:spLocks/>
            </p:cNvSpPr>
            <p:nvPr/>
          </p:nvSpPr>
          <p:spPr bwMode="auto">
            <a:xfrm>
              <a:off x="2674938" y="2151063"/>
              <a:ext cx="57150" cy="57150"/>
            </a:xfrm>
            <a:custGeom>
              <a:avLst/>
              <a:gdLst>
                <a:gd name="T0" fmla="*/ 0 w 181"/>
                <a:gd name="T1" fmla="*/ 91 h 182"/>
                <a:gd name="T2" fmla="*/ 1 w 181"/>
                <a:gd name="T3" fmla="*/ 100 h 182"/>
                <a:gd name="T4" fmla="*/ 2 w 181"/>
                <a:gd name="T5" fmla="*/ 110 h 182"/>
                <a:gd name="T6" fmla="*/ 4 w 181"/>
                <a:gd name="T7" fmla="*/ 118 h 182"/>
                <a:gd name="T8" fmla="*/ 7 w 181"/>
                <a:gd name="T9" fmla="*/ 126 h 182"/>
                <a:gd name="T10" fmla="*/ 11 w 181"/>
                <a:gd name="T11" fmla="*/ 134 h 182"/>
                <a:gd name="T12" fmla="*/ 16 w 181"/>
                <a:gd name="T13" fmla="*/ 142 h 182"/>
                <a:gd name="T14" fmla="*/ 21 w 181"/>
                <a:gd name="T15" fmla="*/ 148 h 182"/>
                <a:gd name="T16" fmla="*/ 26 w 181"/>
                <a:gd name="T17" fmla="*/ 155 h 182"/>
                <a:gd name="T18" fmla="*/ 33 w 181"/>
                <a:gd name="T19" fmla="*/ 161 h 182"/>
                <a:gd name="T20" fmla="*/ 40 w 181"/>
                <a:gd name="T21" fmla="*/ 165 h 182"/>
                <a:gd name="T22" fmla="*/ 47 w 181"/>
                <a:gd name="T23" fmla="*/ 171 h 182"/>
                <a:gd name="T24" fmla="*/ 55 w 181"/>
                <a:gd name="T25" fmla="*/ 174 h 182"/>
                <a:gd name="T26" fmla="*/ 64 w 181"/>
                <a:gd name="T27" fmla="*/ 177 h 182"/>
                <a:gd name="T28" fmla="*/ 73 w 181"/>
                <a:gd name="T29" fmla="*/ 179 h 182"/>
                <a:gd name="T30" fmla="*/ 81 w 181"/>
                <a:gd name="T31" fmla="*/ 181 h 182"/>
                <a:gd name="T32" fmla="*/ 91 w 181"/>
                <a:gd name="T33" fmla="*/ 182 h 182"/>
                <a:gd name="T34" fmla="*/ 99 w 181"/>
                <a:gd name="T35" fmla="*/ 181 h 182"/>
                <a:gd name="T36" fmla="*/ 109 w 181"/>
                <a:gd name="T37" fmla="*/ 179 h 182"/>
                <a:gd name="T38" fmla="*/ 118 w 181"/>
                <a:gd name="T39" fmla="*/ 177 h 182"/>
                <a:gd name="T40" fmla="*/ 125 w 181"/>
                <a:gd name="T41" fmla="*/ 174 h 182"/>
                <a:gd name="T42" fmla="*/ 134 w 181"/>
                <a:gd name="T43" fmla="*/ 171 h 182"/>
                <a:gd name="T44" fmla="*/ 141 w 181"/>
                <a:gd name="T45" fmla="*/ 165 h 182"/>
                <a:gd name="T46" fmla="*/ 148 w 181"/>
                <a:gd name="T47" fmla="*/ 161 h 182"/>
                <a:gd name="T48" fmla="*/ 154 w 181"/>
                <a:gd name="T49" fmla="*/ 155 h 182"/>
                <a:gd name="T50" fmla="*/ 161 w 181"/>
                <a:gd name="T51" fmla="*/ 148 h 182"/>
                <a:gd name="T52" fmla="*/ 165 w 181"/>
                <a:gd name="T53" fmla="*/ 142 h 182"/>
                <a:gd name="T54" fmla="*/ 170 w 181"/>
                <a:gd name="T55" fmla="*/ 134 h 182"/>
                <a:gd name="T56" fmla="*/ 173 w 181"/>
                <a:gd name="T57" fmla="*/ 126 h 182"/>
                <a:gd name="T58" fmla="*/ 177 w 181"/>
                <a:gd name="T59" fmla="*/ 118 h 182"/>
                <a:gd name="T60" fmla="*/ 179 w 181"/>
                <a:gd name="T61" fmla="*/ 110 h 182"/>
                <a:gd name="T62" fmla="*/ 180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1" y="100"/>
                  </a:lnTo>
                  <a:lnTo>
                    <a:pt x="2" y="110"/>
                  </a:lnTo>
                  <a:lnTo>
                    <a:pt x="4" y="118"/>
                  </a:lnTo>
                  <a:lnTo>
                    <a:pt x="7" y="126"/>
                  </a:lnTo>
                  <a:lnTo>
                    <a:pt x="11" y="134"/>
                  </a:lnTo>
                  <a:lnTo>
                    <a:pt x="16" y="142"/>
                  </a:lnTo>
                  <a:lnTo>
                    <a:pt x="21" y="148"/>
                  </a:lnTo>
                  <a:lnTo>
                    <a:pt x="26" y="155"/>
                  </a:lnTo>
                  <a:lnTo>
                    <a:pt x="33" y="161"/>
                  </a:lnTo>
                  <a:lnTo>
                    <a:pt x="40" y="165"/>
                  </a:lnTo>
                  <a:lnTo>
                    <a:pt x="47" y="171"/>
                  </a:lnTo>
                  <a:lnTo>
                    <a:pt x="55" y="174"/>
                  </a:lnTo>
                  <a:lnTo>
                    <a:pt x="64" y="177"/>
                  </a:lnTo>
                  <a:lnTo>
                    <a:pt x="73" y="179"/>
                  </a:lnTo>
                  <a:lnTo>
                    <a:pt x="81" y="181"/>
                  </a:lnTo>
                  <a:lnTo>
                    <a:pt x="91" y="182"/>
                  </a:lnTo>
                  <a:lnTo>
                    <a:pt x="99" y="181"/>
                  </a:lnTo>
                  <a:lnTo>
                    <a:pt x="109" y="179"/>
                  </a:lnTo>
                  <a:lnTo>
                    <a:pt x="118" y="177"/>
                  </a:lnTo>
                  <a:lnTo>
                    <a:pt x="125" y="174"/>
                  </a:lnTo>
                  <a:lnTo>
                    <a:pt x="134" y="171"/>
                  </a:lnTo>
                  <a:lnTo>
                    <a:pt x="141" y="165"/>
                  </a:lnTo>
                  <a:lnTo>
                    <a:pt x="148" y="161"/>
                  </a:lnTo>
                  <a:lnTo>
                    <a:pt x="154" y="155"/>
                  </a:lnTo>
                  <a:lnTo>
                    <a:pt x="161" y="148"/>
                  </a:lnTo>
                  <a:lnTo>
                    <a:pt x="165" y="142"/>
                  </a:lnTo>
                  <a:lnTo>
                    <a:pt x="170" y="134"/>
                  </a:lnTo>
                  <a:lnTo>
                    <a:pt x="173" y="126"/>
                  </a:lnTo>
                  <a:lnTo>
                    <a:pt x="177" y="118"/>
                  </a:lnTo>
                  <a:lnTo>
                    <a:pt x="179" y="110"/>
                  </a:lnTo>
                  <a:lnTo>
                    <a:pt x="180"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714">
              <a:extLst>
                <a:ext uri="{FF2B5EF4-FFF2-40B4-BE49-F238E27FC236}">
                  <a16:creationId xmlns:a16="http://schemas.microsoft.com/office/drawing/2014/main" id="{7F864FC8-AB3C-49D8-83BB-14DA025641EE}"/>
                </a:ext>
              </a:extLst>
            </p:cNvPr>
            <p:cNvSpPr>
              <a:spLocks/>
            </p:cNvSpPr>
            <p:nvPr/>
          </p:nvSpPr>
          <p:spPr bwMode="auto">
            <a:xfrm>
              <a:off x="2674938" y="1920875"/>
              <a:ext cx="57150" cy="192088"/>
            </a:xfrm>
            <a:custGeom>
              <a:avLst/>
              <a:gdLst>
                <a:gd name="T0" fmla="*/ 163 w 181"/>
                <a:gd name="T1" fmla="*/ 0 h 602"/>
                <a:gd name="T2" fmla="*/ 157 w 181"/>
                <a:gd name="T3" fmla="*/ 3 h 602"/>
                <a:gd name="T4" fmla="*/ 153 w 181"/>
                <a:gd name="T5" fmla="*/ 7 h 602"/>
                <a:gd name="T6" fmla="*/ 151 w 181"/>
                <a:gd name="T7" fmla="*/ 12 h 602"/>
                <a:gd name="T8" fmla="*/ 151 w 181"/>
                <a:gd name="T9" fmla="*/ 211 h 602"/>
                <a:gd name="T10" fmla="*/ 150 w 181"/>
                <a:gd name="T11" fmla="*/ 222 h 602"/>
                <a:gd name="T12" fmla="*/ 146 w 181"/>
                <a:gd name="T13" fmla="*/ 234 h 602"/>
                <a:gd name="T14" fmla="*/ 140 w 181"/>
                <a:gd name="T15" fmla="*/ 245 h 602"/>
                <a:gd name="T16" fmla="*/ 133 w 181"/>
                <a:gd name="T17" fmla="*/ 254 h 602"/>
                <a:gd name="T18" fmla="*/ 124 w 181"/>
                <a:gd name="T19" fmla="*/ 261 h 602"/>
                <a:gd name="T20" fmla="*/ 113 w 181"/>
                <a:gd name="T21" fmla="*/ 266 h 602"/>
                <a:gd name="T22" fmla="*/ 103 w 181"/>
                <a:gd name="T23" fmla="*/ 270 h 602"/>
                <a:gd name="T24" fmla="*/ 91 w 181"/>
                <a:gd name="T25" fmla="*/ 271 h 602"/>
                <a:gd name="T26" fmla="*/ 78 w 181"/>
                <a:gd name="T27" fmla="*/ 270 h 602"/>
                <a:gd name="T28" fmla="*/ 67 w 181"/>
                <a:gd name="T29" fmla="*/ 266 h 602"/>
                <a:gd name="T30" fmla="*/ 57 w 181"/>
                <a:gd name="T31" fmla="*/ 261 h 602"/>
                <a:gd name="T32" fmla="*/ 48 w 181"/>
                <a:gd name="T33" fmla="*/ 254 h 602"/>
                <a:gd name="T34" fmla="*/ 40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3 w 181"/>
                <a:gd name="T47" fmla="*/ 3 h 602"/>
                <a:gd name="T48" fmla="*/ 18 w 181"/>
                <a:gd name="T49" fmla="*/ 0 h 602"/>
                <a:gd name="T50" fmla="*/ 13 w 181"/>
                <a:gd name="T51" fmla="*/ 0 h 602"/>
                <a:gd name="T52" fmla="*/ 7 w 181"/>
                <a:gd name="T53" fmla="*/ 3 h 602"/>
                <a:gd name="T54" fmla="*/ 3 w 181"/>
                <a:gd name="T55" fmla="*/ 7 h 602"/>
                <a:gd name="T56" fmla="*/ 1 w 181"/>
                <a:gd name="T57" fmla="*/ 12 h 602"/>
                <a:gd name="T58" fmla="*/ 0 w 181"/>
                <a:gd name="T59" fmla="*/ 211 h 602"/>
                <a:gd name="T60" fmla="*/ 181 w 181"/>
                <a:gd name="T61" fmla="*/ 602 h 602"/>
                <a:gd name="T62" fmla="*/ 181 w 181"/>
                <a:gd name="T63" fmla="*/ 15 h 602"/>
                <a:gd name="T64" fmla="*/ 180 w 181"/>
                <a:gd name="T65" fmla="*/ 9 h 602"/>
                <a:gd name="T66" fmla="*/ 177 w 181"/>
                <a:gd name="T67" fmla="*/ 5 h 602"/>
                <a:gd name="T68" fmla="*/ 171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3" y="0"/>
                  </a:lnTo>
                  <a:lnTo>
                    <a:pt x="159" y="2"/>
                  </a:lnTo>
                  <a:lnTo>
                    <a:pt x="157" y="3"/>
                  </a:lnTo>
                  <a:lnTo>
                    <a:pt x="155" y="5"/>
                  </a:lnTo>
                  <a:lnTo>
                    <a:pt x="153" y="7"/>
                  </a:lnTo>
                  <a:lnTo>
                    <a:pt x="152" y="9"/>
                  </a:lnTo>
                  <a:lnTo>
                    <a:pt x="151" y="12"/>
                  </a:lnTo>
                  <a:lnTo>
                    <a:pt x="151" y="15"/>
                  </a:lnTo>
                  <a:lnTo>
                    <a:pt x="151" y="211"/>
                  </a:lnTo>
                  <a:lnTo>
                    <a:pt x="150" y="217"/>
                  </a:lnTo>
                  <a:lnTo>
                    <a:pt x="150" y="222"/>
                  </a:lnTo>
                  <a:lnTo>
                    <a:pt x="148" y="229"/>
                  </a:lnTo>
                  <a:lnTo>
                    <a:pt x="146" y="234"/>
                  </a:lnTo>
                  <a:lnTo>
                    <a:pt x="143" y="240"/>
                  </a:lnTo>
                  <a:lnTo>
                    <a:pt x="140" y="245"/>
                  </a:lnTo>
                  <a:lnTo>
                    <a:pt x="137" y="249"/>
                  </a:lnTo>
                  <a:lnTo>
                    <a:pt x="133" y="254"/>
                  </a:lnTo>
                  <a:lnTo>
                    <a:pt x="128" y="258"/>
                  </a:lnTo>
                  <a:lnTo>
                    <a:pt x="124" y="261"/>
                  </a:lnTo>
                  <a:lnTo>
                    <a:pt x="119" y="264"/>
                  </a:lnTo>
                  <a:lnTo>
                    <a:pt x="113" y="266"/>
                  </a:lnTo>
                  <a:lnTo>
                    <a:pt x="108" y="269"/>
                  </a:lnTo>
                  <a:lnTo>
                    <a:pt x="103" y="270"/>
                  </a:lnTo>
                  <a:lnTo>
                    <a:pt x="96" y="271"/>
                  </a:lnTo>
                  <a:lnTo>
                    <a:pt x="91" y="271"/>
                  </a:lnTo>
                  <a:lnTo>
                    <a:pt x="84" y="271"/>
                  </a:lnTo>
                  <a:lnTo>
                    <a:pt x="78" y="270"/>
                  </a:lnTo>
                  <a:lnTo>
                    <a:pt x="73" y="269"/>
                  </a:lnTo>
                  <a:lnTo>
                    <a:pt x="67" y="266"/>
                  </a:lnTo>
                  <a:lnTo>
                    <a:pt x="62" y="264"/>
                  </a:lnTo>
                  <a:lnTo>
                    <a:pt x="57" y="261"/>
                  </a:lnTo>
                  <a:lnTo>
                    <a:pt x="52" y="258"/>
                  </a:lnTo>
                  <a:lnTo>
                    <a:pt x="48" y="254"/>
                  </a:lnTo>
                  <a:lnTo>
                    <a:pt x="44" y="249"/>
                  </a:lnTo>
                  <a:lnTo>
                    <a:pt x="40" y="245"/>
                  </a:lnTo>
                  <a:lnTo>
                    <a:pt x="37" y="240"/>
                  </a:lnTo>
                  <a:lnTo>
                    <a:pt x="35" y="234"/>
                  </a:lnTo>
                  <a:lnTo>
                    <a:pt x="33" y="229"/>
                  </a:lnTo>
                  <a:lnTo>
                    <a:pt x="32" y="224"/>
                  </a:lnTo>
                  <a:lnTo>
                    <a:pt x="31" y="217"/>
                  </a:lnTo>
                  <a:lnTo>
                    <a:pt x="30" y="211"/>
                  </a:lnTo>
                  <a:lnTo>
                    <a:pt x="30" y="15"/>
                  </a:lnTo>
                  <a:lnTo>
                    <a:pt x="30" y="12"/>
                  </a:lnTo>
                  <a:lnTo>
                    <a:pt x="29" y="9"/>
                  </a:lnTo>
                  <a:lnTo>
                    <a:pt x="28" y="7"/>
                  </a:lnTo>
                  <a:lnTo>
                    <a:pt x="25" y="5"/>
                  </a:lnTo>
                  <a:lnTo>
                    <a:pt x="23" y="3"/>
                  </a:lnTo>
                  <a:lnTo>
                    <a:pt x="21" y="2"/>
                  </a:lnTo>
                  <a:lnTo>
                    <a:pt x="18" y="0"/>
                  </a:lnTo>
                  <a:lnTo>
                    <a:pt x="15" y="0"/>
                  </a:lnTo>
                  <a:lnTo>
                    <a:pt x="13" y="0"/>
                  </a:lnTo>
                  <a:lnTo>
                    <a:pt x="9" y="2"/>
                  </a:lnTo>
                  <a:lnTo>
                    <a:pt x="7" y="3"/>
                  </a:lnTo>
                  <a:lnTo>
                    <a:pt x="5" y="5"/>
                  </a:lnTo>
                  <a:lnTo>
                    <a:pt x="3" y="7"/>
                  </a:lnTo>
                  <a:lnTo>
                    <a:pt x="2"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4" y="3"/>
                  </a:lnTo>
                  <a:lnTo>
                    <a:pt x="171"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Rectangle 715">
              <a:extLst>
                <a:ext uri="{FF2B5EF4-FFF2-40B4-BE49-F238E27FC236}">
                  <a16:creationId xmlns:a16="http://schemas.microsoft.com/office/drawing/2014/main" id="{F62F4F23-3E58-4391-99F6-14D56BFAABEA}"/>
                </a:ext>
              </a:extLst>
            </p:cNvPr>
            <p:cNvSpPr>
              <a:spLocks noChangeArrowheads="1"/>
            </p:cNvSpPr>
            <p:nvPr/>
          </p:nvSpPr>
          <p:spPr bwMode="auto">
            <a:xfrm>
              <a:off x="2674938"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716">
              <a:extLst>
                <a:ext uri="{FF2B5EF4-FFF2-40B4-BE49-F238E27FC236}">
                  <a16:creationId xmlns:a16="http://schemas.microsoft.com/office/drawing/2014/main" id="{66455EB6-E255-40C5-AFB5-4353F1040930}"/>
                </a:ext>
              </a:extLst>
            </p:cNvPr>
            <p:cNvSpPr>
              <a:spLocks/>
            </p:cNvSpPr>
            <p:nvPr/>
          </p:nvSpPr>
          <p:spPr bwMode="auto">
            <a:xfrm>
              <a:off x="2698750" y="1930400"/>
              <a:ext cx="9525" cy="57150"/>
            </a:xfrm>
            <a:custGeom>
              <a:avLst/>
              <a:gdLst>
                <a:gd name="T0" fmla="*/ 15 w 30"/>
                <a:gd name="T1" fmla="*/ 181 h 181"/>
                <a:gd name="T2" fmla="*/ 17 w 30"/>
                <a:gd name="T3" fmla="*/ 181 h 181"/>
                <a:gd name="T4" fmla="*/ 20 w 30"/>
                <a:gd name="T5" fmla="*/ 180 h 181"/>
                <a:gd name="T6" fmla="*/ 22 w 30"/>
                <a:gd name="T7" fmla="*/ 179 h 181"/>
                <a:gd name="T8" fmla="*/ 26 w 30"/>
                <a:gd name="T9" fmla="*/ 176 h 181"/>
                <a:gd name="T10" fmla="*/ 27 w 30"/>
                <a:gd name="T11" fmla="*/ 174 h 181"/>
                <a:gd name="T12" fmla="*/ 29 w 30"/>
                <a:gd name="T13" fmla="*/ 172 h 181"/>
                <a:gd name="T14" fmla="*/ 29 w 30"/>
                <a:gd name="T15" fmla="*/ 169 h 181"/>
                <a:gd name="T16" fmla="*/ 30 w 30"/>
                <a:gd name="T17" fmla="*/ 166 h 181"/>
                <a:gd name="T18" fmla="*/ 30 w 30"/>
                <a:gd name="T19" fmla="*/ 16 h 181"/>
                <a:gd name="T20" fmla="*/ 29 w 30"/>
                <a:gd name="T21" fmla="*/ 12 h 181"/>
                <a:gd name="T22" fmla="*/ 29 w 30"/>
                <a:gd name="T23" fmla="*/ 9 h 181"/>
                <a:gd name="T24" fmla="*/ 27 w 30"/>
                <a:gd name="T25" fmla="*/ 7 h 181"/>
                <a:gd name="T26" fmla="*/ 26 w 30"/>
                <a:gd name="T27" fmla="*/ 5 h 181"/>
                <a:gd name="T28" fmla="*/ 22 w 30"/>
                <a:gd name="T29" fmla="*/ 3 h 181"/>
                <a:gd name="T30" fmla="*/ 20 w 30"/>
                <a:gd name="T31" fmla="*/ 2 h 181"/>
                <a:gd name="T32" fmla="*/ 17 w 30"/>
                <a:gd name="T33" fmla="*/ 0 h 181"/>
                <a:gd name="T34" fmla="*/ 15 w 30"/>
                <a:gd name="T35" fmla="*/ 0 h 181"/>
                <a:gd name="T36" fmla="*/ 12 w 30"/>
                <a:gd name="T37" fmla="*/ 0 h 181"/>
                <a:gd name="T38" fmla="*/ 8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8 w 30"/>
                <a:gd name="T65" fmla="*/ 180 h 181"/>
                <a:gd name="T66" fmla="*/ 12 w 30"/>
                <a:gd name="T67" fmla="*/ 181 h 181"/>
                <a:gd name="T68" fmla="*/ 15 w 30"/>
                <a:gd name="T69" fmla="*/ 181 h 181"/>
                <a:gd name="T70" fmla="*/ 15 w 30"/>
                <a:gd name="T71"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0" h="181">
                  <a:moveTo>
                    <a:pt x="15" y="181"/>
                  </a:moveTo>
                  <a:lnTo>
                    <a:pt x="17" y="181"/>
                  </a:lnTo>
                  <a:lnTo>
                    <a:pt x="20" y="180"/>
                  </a:lnTo>
                  <a:lnTo>
                    <a:pt x="22" y="179"/>
                  </a:lnTo>
                  <a:lnTo>
                    <a:pt x="26" y="176"/>
                  </a:lnTo>
                  <a:lnTo>
                    <a:pt x="27" y="174"/>
                  </a:lnTo>
                  <a:lnTo>
                    <a:pt x="29" y="172"/>
                  </a:lnTo>
                  <a:lnTo>
                    <a:pt x="29" y="169"/>
                  </a:lnTo>
                  <a:lnTo>
                    <a:pt x="30" y="166"/>
                  </a:lnTo>
                  <a:lnTo>
                    <a:pt x="30" y="16"/>
                  </a:lnTo>
                  <a:lnTo>
                    <a:pt x="29" y="12"/>
                  </a:lnTo>
                  <a:lnTo>
                    <a:pt x="29" y="9"/>
                  </a:lnTo>
                  <a:lnTo>
                    <a:pt x="27" y="7"/>
                  </a:lnTo>
                  <a:lnTo>
                    <a:pt x="26" y="5"/>
                  </a:lnTo>
                  <a:lnTo>
                    <a:pt x="22" y="3"/>
                  </a:lnTo>
                  <a:lnTo>
                    <a:pt x="20" y="2"/>
                  </a:lnTo>
                  <a:lnTo>
                    <a:pt x="17" y="0"/>
                  </a:lnTo>
                  <a:lnTo>
                    <a:pt x="15" y="0"/>
                  </a:lnTo>
                  <a:lnTo>
                    <a:pt x="12" y="0"/>
                  </a:lnTo>
                  <a:lnTo>
                    <a:pt x="8"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8" y="180"/>
                  </a:lnTo>
                  <a:lnTo>
                    <a:pt x="12" y="181"/>
                  </a:lnTo>
                  <a:lnTo>
                    <a:pt x="15"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717">
              <a:extLst>
                <a:ext uri="{FF2B5EF4-FFF2-40B4-BE49-F238E27FC236}">
                  <a16:creationId xmlns:a16="http://schemas.microsoft.com/office/drawing/2014/main" id="{ACB7783E-196C-43E0-BB10-D454ACB8E398}"/>
                </a:ext>
              </a:extLst>
            </p:cNvPr>
            <p:cNvSpPr>
              <a:spLocks/>
            </p:cNvSpPr>
            <p:nvPr/>
          </p:nvSpPr>
          <p:spPr bwMode="auto">
            <a:xfrm>
              <a:off x="2608263" y="1920875"/>
              <a:ext cx="57150" cy="192088"/>
            </a:xfrm>
            <a:custGeom>
              <a:avLst/>
              <a:gdLst>
                <a:gd name="T0" fmla="*/ 162 w 181"/>
                <a:gd name="T1" fmla="*/ 0 h 602"/>
                <a:gd name="T2" fmla="*/ 157 w 181"/>
                <a:gd name="T3" fmla="*/ 3 h 602"/>
                <a:gd name="T4" fmla="*/ 154 w 181"/>
                <a:gd name="T5" fmla="*/ 7 h 602"/>
                <a:gd name="T6" fmla="*/ 152 w 181"/>
                <a:gd name="T7" fmla="*/ 12 h 602"/>
                <a:gd name="T8" fmla="*/ 151 w 181"/>
                <a:gd name="T9" fmla="*/ 211 h 602"/>
                <a:gd name="T10" fmla="*/ 150 w 181"/>
                <a:gd name="T11" fmla="*/ 222 h 602"/>
                <a:gd name="T12" fmla="*/ 146 w 181"/>
                <a:gd name="T13" fmla="*/ 234 h 602"/>
                <a:gd name="T14" fmla="*/ 141 w 181"/>
                <a:gd name="T15" fmla="*/ 245 h 602"/>
                <a:gd name="T16" fmla="*/ 133 w 181"/>
                <a:gd name="T17" fmla="*/ 254 h 602"/>
                <a:gd name="T18" fmla="*/ 125 w 181"/>
                <a:gd name="T19" fmla="*/ 261 h 602"/>
                <a:gd name="T20" fmla="*/ 114 w 181"/>
                <a:gd name="T21" fmla="*/ 266 h 602"/>
                <a:gd name="T22" fmla="*/ 102 w 181"/>
                <a:gd name="T23" fmla="*/ 270 h 602"/>
                <a:gd name="T24" fmla="*/ 91 w 181"/>
                <a:gd name="T25" fmla="*/ 271 h 602"/>
                <a:gd name="T26" fmla="*/ 79 w 181"/>
                <a:gd name="T27" fmla="*/ 270 h 602"/>
                <a:gd name="T28" fmla="*/ 67 w 181"/>
                <a:gd name="T29" fmla="*/ 266 h 602"/>
                <a:gd name="T30" fmla="*/ 57 w 181"/>
                <a:gd name="T31" fmla="*/ 261 h 602"/>
                <a:gd name="T32" fmla="*/ 48 w 181"/>
                <a:gd name="T33" fmla="*/ 254 h 602"/>
                <a:gd name="T34" fmla="*/ 41 w 181"/>
                <a:gd name="T35" fmla="*/ 245 h 602"/>
                <a:gd name="T36" fmla="*/ 35 w 181"/>
                <a:gd name="T37" fmla="*/ 234 h 602"/>
                <a:gd name="T38" fmla="*/ 32 w 181"/>
                <a:gd name="T39" fmla="*/ 224 h 602"/>
                <a:gd name="T40" fmla="*/ 30 w 181"/>
                <a:gd name="T41" fmla="*/ 211 h 602"/>
                <a:gd name="T42" fmla="*/ 30 w 181"/>
                <a:gd name="T43" fmla="*/ 12 h 602"/>
                <a:gd name="T44" fmla="*/ 28 w 181"/>
                <a:gd name="T45" fmla="*/ 7 h 602"/>
                <a:gd name="T46" fmla="*/ 24 w 181"/>
                <a:gd name="T47" fmla="*/ 3 h 602"/>
                <a:gd name="T48" fmla="*/ 19 w 181"/>
                <a:gd name="T49" fmla="*/ 0 h 602"/>
                <a:gd name="T50" fmla="*/ 12 w 181"/>
                <a:gd name="T51" fmla="*/ 0 h 602"/>
                <a:gd name="T52" fmla="*/ 7 w 181"/>
                <a:gd name="T53" fmla="*/ 3 h 602"/>
                <a:gd name="T54" fmla="*/ 3 w 181"/>
                <a:gd name="T55" fmla="*/ 7 h 602"/>
                <a:gd name="T56" fmla="*/ 0 w 181"/>
                <a:gd name="T57" fmla="*/ 12 h 602"/>
                <a:gd name="T58" fmla="*/ 0 w 181"/>
                <a:gd name="T59" fmla="*/ 211 h 602"/>
                <a:gd name="T60" fmla="*/ 181 w 181"/>
                <a:gd name="T61" fmla="*/ 602 h 602"/>
                <a:gd name="T62" fmla="*/ 181 w 181"/>
                <a:gd name="T63" fmla="*/ 15 h 602"/>
                <a:gd name="T64" fmla="*/ 180 w 181"/>
                <a:gd name="T65" fmla="*/ 9 h 602"/>
                <a:gd name="T66" fmla="*/ 176 w 181"/>
                <a:gd name="T67" fmla="*/ 5 h 602"/>
                <a:gd name="T68" fmla="*/ 172 w 181"/>
                <a:gd name="T69" fmla="*/ 2 h 602"/>
                <a:gd name="T70" fmla="*/ 166 w 181"/>
                <a:gd name="T71" fmla="*/ 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602">
                  <a:moveTo>
                    <a:pt x="166" y="0"/>
                  </a:moveTo>
                  <a:lnTo>
                    <a:pt x="162" y="0"/>
                  </a:lnTo>
                  <a:lnTo>
                    <a:pt x="160" y="2"/>
                  </a:lnTo>
                  <a:lnTo>
                    <a:pt x="157" y="3"/>
                  </a:lnTo>
                  <a:lnTo>
                    <a:pt x="155" y="5"/>
                  </a:lnTo>
                  <a:lnTo>
                    <a:pt x="154" y="7"/>
                  </a:lnTo>
                  <a:lnTo>
                    <a:pt x="152" y="9"/>
                  </a:lnTo>
                  <a:lnTo>
                    <a:pt x="152" y="12"/>
                  </a:lnTo>
                  <a:lnTo>
                    <a:pt x="151" y="15"/>
                  </a:lnTo>
                  <a:lnTo>
                    <a:pt x="151" y="211"/>
                  </a:lnTo>
                  <a:lnTo>
                    <a:pt x="151" y="217"/>
                  </a:lnTo>
                  <a:lnTo>
                    <a:pt x="150" y="222"/>
                  </a:lnTo>
                  <a:lnTo>
                    <a:pt x="148" y="229"/>
                  </a:lnTo>
                  <a:lnTo>
                    <a:pt x="146" y="234"/>
                  </a:lnTo>
                  <a:lnTo>
                    <a:pt x="143" y="240"/>
                  </a:lnTo>
                  <a:lnTo>
                    <a:pt x="141" y="245"/>
                  </a:lnTo>
                  <a:lnTo>
                    <a:pt x="137" y="249"/>
                  </a:lnTo>
                  <a:lnTo>
                    <a:pt x="133" y="254"/>
                  </a:lnTo>
                  <a:lnTo>
                    <a:pt x="129" y="258"/>
                  </a:lnTo>
                  <a:lnTo>
                    <a:pt x="125" y="261"/>
                  </a:lnTo>
                  <a:lnTo>
                    <a:pt x="120" y="264"/>
                  </a:lnTo>
                  <a:lnTo>
                    <a:pt x="114" y="266"/>
                  </a:lnTo>
                  <a:lnTo>
                    <a:pt x="109" y="269"/>
                  </a:lnTo>
                  <a:lnTo>
                    <a:pt x="102" y="270"/>
                  </a:lnTo>
                  <a:lnTo>
                    <a:pt x="97" y="271"/>
                  </a:lnTo>
                  <a:lnTo>
                    <a:pt x="91" y="271"/>
                  </a:lnTo>
                  <a:lnTo>
                    <a:pt x="84" y="271"/>
                  </a:lnTo>
                  <a:lnTo>
                    <a:pt x="79" y="270"/>
                  </a:lnTo>
                  <a:lnTo>
                    <a:pt x="72" y="269"/>
                  </a:lnTo>
                  <a:lnTo>
                    <a:pt x="67" y="266"/>
                  </a:lnTo>
                  <a:lnTo>
                    <a:pt x="62" y="264"/>
                  </a:lnTo>
                  <a:lnTo>
                    <a:pt x="57" y="261"/>
                  </a:lnTo>
                  <a:lnTo>
                    <a:pt x="52" y="258"/>
                  </a:lnTo>
                  <a:lnTo>
                    <a:pt x="48" y="254"/>
                  </a:lnTo>
                  <a:lnTo>
                    <a:pt x="44" y="249"/>
                  </a:lnTo>
                  <a:lnTo>
                    <a:pt x="41" y="245"/>
                  </a:lnTo>
                  <a:lnTo>
                    <a:pt x="38" y="240"/>
                  </a:lnTo>
                  <a:lnTo>
                    <a:pt x="35" y="234"/>
                  </a:lnTo>
                  <a:lnTo>
                    <a:pt x="33" y="229"/>
                  </a:lnTo>
                  <a:lnTo>
                    <a:pt x="32" y="224"/>
                  </a:lnTo>
                  <a:lnTo>
                    <a:pt x="30" y="217"/>
                  </a:lnTo>
                  <a:lnTo>
                    <a:pt x="30" y="211"/>
                  </a:lnTo>
                  <a:lnTo>
                    <a:pt x="30" y="15"/>
                  </a:lnTo>
                  <a:lnTo>
                    <a:pt x="30" y="12"/>
                  </a:lnTo>
                  <a:lnTo>
                    <a:pt x="29" y="9"/>
                  </a:lnTo>
                  <a:lnTo>
                    <a:pt x="28" y="7"/>
                  </a:lnTo>
                  <a:lnTo>
                    <a:pt x="26" y="5"/>
                  </a:lnTo>
                  <a:lnTo>
                    <a:pt x="24" y="3"/>
                  </a:lnTo>
                  <a:lnTo>
                    <a:pt x="21" y="2"/>
                  </a:lnTo>
                  <a:lnTo>
                    <a:pt x="19" y="0"/>
                  </a:lnTo>
                  <a:lnTo>
                    <a:pt x="15" y="0"/>
                  </a:lnTo>
                  <a:lnTo>
                    <a:pt x="12" y="0"/>
                  </a:lnTo>
                  <a:lnTo>
                    <a:pt x="9" y="2"/>
                  </a:lnTo>
                  <a:lnTo>
                    <a:pt x="7" y="3"/>
                  </a:lnTo>
                  <a:lnTo>
                    <a:pt x="5" y="5"/>
                  </a:lnTo>
                  <a:lnTo>
                    <a:pt x="3" y="7"/>
                  </a:lnTo>
                  <a:lnTo>
                    <a:pt x="2" y="9"/>
                  </a:lnTo>
                  <a:lnTo>
                    <a:pt x="0" y="12"/>
                  </a:lnTo>
                  <a:lnTo>
                    <a:pt x="0" y="15"/>
                  </a:lnTo>
                  <a:lnTo>
                    <a:pt x="0" y="211"/>
                  </a:lnTo>
                  <a:lnTo>
                    <a:pt x="0" y="602"/>
                  </a:lnTo>
                  <a:lnTo>
                    <a:pt x="181" y="602"/>
                  </a:lnTo>
                  <a:lnTo>
                    <a:pt x="181" y="211"/>
                  </a:lnTo>
                  <a:lnTo>
                    <a:pt x="181" y="15"/>
                  </a:lnTo>
                  <a:lnTo>
                    <a:pt x="181" y="12"/>
                  </a:lnTo>
                  <a:lnTo>
                    <a:pt x="180" y="9"/>
                  </a:lnTo>
                  <a:lnTo>
                    <a:pt x="178" y="7"/>
                  </a:lnTo>
                  <a:lnTo>
                    <a:pt x="176" y="5"/>
                  </a:lnTo>
                  <a:lnTo>
                    <a:pt x="174" y="3"/>
                  </a:lnTo>
                  <a:lnTo>
                    <a:pt x="172" y="2"/>
                  </a:lnTo>
                  <a:lnTo>
                    <a:pt x="169" y="0"/>
                  </a:lnTo>
                  <a:lnTo>
                    <a:pt x="16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Rectangle 718">
              <a:extLst>
                <a:ext uri="{FF2B5EF4-FFF2-40B4-BE49-F238E27FC236}">
                  <a16:creationId xmlns:a16="http://schemas.microsoft.com/office/drawing/2014/main" id="{CB587A79-A690-4BE1-9A7B-D4D179008449}"/>
                </a:ext>
              </a:extLst>
            </p:cNvPr>
            <p:cNvSpPr>
              <a:spLocks noChangeArrowheads="1"/>
            </p:cNvSpPr>
            <p:nvPr/>
          </p:nvSpPr>
          <p:spPr bwMode="auto">
            <a:xfrm>
              <a:off x="2608263" y="2122488"/>
              <a:ext cx="5715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719">
              <a:extLst>
                <a:ext uri="{FF2B5EF4-FFF2-40B4-BE49-F238E27FC236}">
                  <a16:creationId xmlns:a16="http://schemas.microsoft.com/office/drawing/2014/main" id="{9B27E552-9858-46C0-912C-4365788798C8}"/>
                </a:ext>
              </a:extLst>
            </p:cNvPr>
            <p:cNvSpPr>
              <a:spLocks/>
            </p:cNvSpPr>
            <p:nvPr/>
          </p:nvSpPr>
          <p:spPr bwMode="auto">
            <a:xfrm>
              <a:off x="2608263" y="2151063"/>
              <a:ext cx="57150" cy="57150"/>
            </a:xfrm>
            <a:custGeom>
              <a:avLst/>
              <a:gdLst>
                <a:gd name="T0" fmla="*/ 0 w 181"/>
                <a:gd name="T1" fmla="*/ 91 h 182"/>
                <a:gd name="T2" fmla="*/ 0 w 181"/>
                <a:gd name="T3" fmla="*/ 100 h 182"/>
                <a:gd name="T4" fmla="*/ 3 w 181"/>
                <a:gd name="T5" fmla="*/ 110 h 182"/>
                <a:gd name="T6" fmla="*/ 5 w 181"/>
                <a:gd name="T7" fmla="*/ 118 h 182"/>
                <a:gd name="T8" fmla="*/ 8 w 181"/>
                <a:gd name="T9" fmla="*/ 126 h 182"/>
                <a:gd name="T10" fmla="*/ 11 w 181"/>
                <a:gd name="T11" fmla="*/ 134 h 182"/>
                <a:gd name="T12" fmla="*/ 15 w 181"/>
                <a:gd name="T13" fmla="*/ 142 h 182"/>
                <a:gd name="T14" fmla="*/ 21 w 181"/>
                <a:gd name="T15" fmla="*/ 148 h 182"/>
                <a:gd name="T16" fmla="*/ 27 w 181"/>
                <a:gd name="T17" fmla="*/ 155 h 182"/>
                <a:gd name="T18" fmla="*/ 34 w 181"/>
                <a:gd name="T19" fmla="*/ 161 h 182"/>
                <a:gd name="T20" fmla="*/ 40 w 181"/>
                <a:gd name="T21" fmla="*/ 165 h 182"/>
                <a:gd name="T22" fmla="*/ 48 w 181"/>
                <a:gd name="T23" fmla="*/ 171 h 182"/>
                <a:gd name="T24" fmla="*/ 55 w 181"/>
                <a:gd name="T25" fmla="*/ 174 h 182"/>
                <a:gd name="T26" fmla="*/ 64 w 181"/>
                <a:gd name="T27" fmla="*/ 177 h 182"/>
                <a:gd name="T28" fmla="*/ 72 w 181"/>
                <a:gd name="T29" fmla="*/ 179 h 182"/>
                <a:gd name="T30" fmla="*/ 82 w 181"/>
                <a:gd name="T31" fmla="*/ 181 h 182"/>
                <a:gd name="T32" fmla="*/ 91 w 181"/>
                <a:gd name="T33" fmla="*/ 182 h 182"/>
                <a:gd name="T34" fmla="*/ 100 w 181"/>
                <a:gd name="T35" fmla="*/ 181 h 182"/>
                <a:gd name="T36" fmla="*/ 109 w 181"/>
                <a:gd name="T37" fmla="*/ 179 h 182"/>
                <a:gd name="T38" fmla="*/ 117 w 181"/>
                <a:gd name="T39" fmla="*/ 177 h 182"/>
                <a:gd name="T40" fmla="*/ 126 w 181"/>
                <a:gd name="T41" fmla="*/ 174 h 182"/>
                <a:gd name="T42" fmla="*/ 133 w 181"/>
                <a:gd name="T43" fmla="*/ 171 h 182"/>
                <a:gd name="T44" fmla="*/ 141 w 181"/>
                <a:gd name="T45" fmla="*/ 165 h 182"/>
                <a:gd name="T46" fmla="*/ 148 w 181"/>
                <a:gd name="T47" fmla="*/ 161 h 182"/>
                <a:gd name="T48" fmla="*/ 155 w 181"/>
                <a:gd name="T49" fmla="*/ 155 h 182"/>
                <a:gd name="T50" fmla="*/ 160 w 181"/>
                <a:gd name="T51" fmla="*/ 148 h 182"/>
                <a:gd name="T52" fmla="*/ 166 w 181"/>
                <a:gd name="T53" fmla="*/ 142 h 182"/>
                <a:gd name="T54" fmla="*/ 170 w 181"/>
                <a:gd name="T55" fmla="*/ 134 h 182"/>
                <a:gd name="T56" fmla="*/ 174 w 181"/>
                <a:gd name="T57" fmla="*/ 126 h 182"/>
                <a:gd name="T58" fmla="*/ 177 w 181"/>
                <a:gd name="T59" fmla="*/ 118 h 182"/>
                <a:gd name="T60" fmla="*/ 180 w 181"/>
                <a:gd name="T61" fmla="*/ 110 h 182"/>
                <a:gd name="T62" fmla="*/ 181 w 181"/>
                <a:gd name="T63" fmla="*/ 100 h 182"/>
                <a:gd name="T64" fmla="*/ 181 w 181"/>
                <a:gd name="T65" fmla="*/ 91 h 182"/>
                <a:gd name="T66" fmla="*/ 181 w 181"/>
                <a:gd name="T67" fmla="*/ 0 h 182"/>
                <a:gd name="T68" fmla="*/ 0 w 181"/>
                <a:gd name="T69" fmla="*/ 0 h 182"/>
                <a:gd name="T70" fmla="*/ 0 w 181"/>
                <a:gd name="T71" fmla="*/ 91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1" h="182">
                  <a:moveTo>
                    <a:pt x="0" y="91"/>
                  </a:moveTo>
                  <a:lnTo>
                    <a:pt x="0" y="100"/>
                  </a:lnTo>
                  <a:lnTo>
                    <a:pt x="3" y="110"/>
                  </a:lnTo>
                  <a:lnTo>
                    <a:pt x="5" y="118"/>
                  </a:lnTo>
                  <a:lnTo>
                    <a:pt x="8" y="126"/>
                  </a:lnTo>
                  <a:lnTo>
                    <a:pt x="11" y="134"/>
                  </a:lnTo>
                  <a:lnTo>
                    <a:pt x="15" y="142"/>
                  </a:lnTo>
                  <a:lnTo>
                    <a:pt x="21" y="148"/>
                  </a:lnTo>
                  <a:lnTo>
                    <a:pt x="27" y="155"/>
                  </a:lnTo>
                  <a:lnTo>
                    <a:pt x="34" y="161"/>
                  </a:lnTo>
                  <a:lnTo>
                    <a:pt x="40" y="165"/>
                  </a:lnTo>
                  <a:lnTo>
                    <a:pt x="48" y="171"/>
                  </a:lnTo>
                  <a:lnTo>
                    <a:pt x="55" y="174"/>
                  </a:lnTo>
                  <a:lnTo>
                    <a:pt x="64" y="177"/>
                  </a:lnTo>
                  <a:lnTo>
                    <a:pt x="72" y="179"/>
                  </a:lnTo>
                  <a:lnTo>
                    <a:pt x="82" y="181"/>
                  </a:lnTo>
                  <a:lnTo>
                    <a:pt x="91" y="182"/>
                  </a:lnTo>
                  <a:lnTo>
                    <a:pt x="100" y="181"/>
                  </a:lnTo>
                  <a:lnTo>
                    <a:pt x="109" y="179"/>
                  </a:lnTo>
                  <a:lnTo>
                    <a:pt x="117" y="177"/>
                  </a:lnTo>
                  <a:lnTo>
                    <a:pt x="126" y="174"/>
                  </a:lnTo>
                  <a:lnTo>
                    <a:pt x="133" y="171"/>
                  </a:lnTo>
                  <a:lnTo>
                    <a:pt x="141" y="165"/>
                  </a:lnTo>
                  <a:lnTo>
                    <a:pt x="148" y="161"/>
                  </a:lnTo>
                  <a:lnTo>
                    <a:pt x="155" y="155"/>
                  </a:lnTo>
                  <a:lnTo>
                    <a:pt x="160" y="148"/>
                  </a:lnTo>
                  <a:lnTo>
                    <a:pt x="166" y="142"/>
                  </a:lnTo>
                  <a:lnTo>
                    <a:pt x="170" y="134"/>
                  </a:lnTo>
                  <a:lnTo>
                    <a:pt x="174" y="126"/>
                  </a:lnTo>
                  <a:lnTo>
                    <a:pt x="177" y="118"/>
                  </a:lnTo>
                  <a:lnTo>
                    <a:pt x="180" y="110"/>
                  </a:lnTo>
                  <a:lnTo>
                    <a:pt x="181" y="100"/>
                  </a:lnTo>
                  <a:lnTo>
                    <a:pt x="181" y="91"/>
                  </a:lnTo>
                  <a:lnTo>
                    <a:pt x="181" y="0"/>
                  </a:lnTo>
                  <a:lnTo>
                    <a:pt x="0" y="0"/>
                  </a:lnTo>
                  <a:lnTo>
                    <a:pt x="0" y="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720">
              <a:extLst>
                <a:ext uri="{FF2B5EF4-FFF2-40B4-BE49-F238E27FC236}">
                  <a16:creationId xmlns:a16="http://schemas.microsoft.com/office/drawing/2014/main" id="{445A4A3C-20C5-4624-9209-D11A75CEC9B9}"/>
                </a:ext>
              </a:extLst>
            </p:cNvPr>
            <p:cNvSpPr>
              <a:spLocks/>
            </p:cNvSpPr>
            <p:nvPr/>
          </p:nvSpPr>
          <p:spPr bwMode="auto">
            <a:xfrm>
              <a:off x="2632075" y="1930400"/>
              <a:ext cx="9525" cy="57150"/>
            </a:xfrm>
            <a:custGeom>
              <a:avLst/>
              <a:gdLst>
                <a:gd name="T0" fmla="*/ 15 w 30"/>
                <a:gd name="T1" fmla="*/ 181 h 181"/>
                <a:gd name="T2" fmla="*/ 18 w 30"/>
                <a:gd name="T3" fmla="*/ 181 h 181"/>
                <a:gd name="T4" fmla="*/ 21 w 30"/>
                <a:gd name="T5" fmla="*/ 180 h 181"/>
                <a:gd name="T6" fmla="*/ 23 w 30"/>
                <a:gd name="T7" fmla="*/ 179 h 181"/>
                <a:gd name="T8" fmla="*/ 25 w 30"/>
                <a:gd name="T9" fmla="*/ 176 h 181"/>
                <a:gd name="T10" fmla="*/ 27 w 30"/>
                <a:gd name="T11" fmla="*/ 174 h 181"/>
                <a:gd name="T12" fmla="*/ 28 w 30"/>
                <a:gd name="T13" fmla="*/ 172 h 181"/>
                <a:gd name="T14" fmla="*/ 30 w 30"/>
                <a:gd name="T15" fmla="*/ 169 h 181"/>
                <a:gd name="T16" fmla="*/ 30 w 30"/>
                <a:gd name="T17" fmla="*/ 166 h 181"/>
                <a:gd name="T18" fmla="*/ 30 w 30"/>
                <a:gd name="T19" fmla="*/ 16 h 181"/>
                <a:gd name="T20" fmla="*/ 30 w 30"/>
                <a:gd name="T21" fmla="*/ 12 h 181"/>
                <a:gd name="T22" fmla="*/ 28 w 30"/>
                <a:gd name="T23" fmla="*/ 9 h 181"/>
                <a:gd name="T24" fmla="*/ 27 w 30"/>
                <a:gd name="T25" fmla="*/ 7 h 181"/>
                <a:gd name="T26" fmla="*/ 25 w 30"/>
                <a:gd name="T27" fmla="*/ 5 h 181"/>
                <a:gd name="T28" fmla="*/ 23 w 30"/>
                <a:gd name="T29" fmla="*/ 3 h 181"/>
                <a:gd name="T30" fmla="*/ 21 w 30"/>
                <a:gd name="T31" fmla="*/ 2 h 181"/>
                <a:gd name="T32" fmla="*/ 18 w 30"/>
                <a:gd name="T33" fmla="*/ 0 h 181"/>
                <a:gd name="T34" fmla="*/ 15 w 30"/>
                <a:gd name="T35" fmla="*/ 0 h 181"/>
                <a:gd name="T36" fmla="*/ 11 w 30"/>
                <a:gd name="T37" fmla="*/ 0 h 181"/>
                <a:gd name="T38" fmla="*/ 9 w 30"/>
                <a:gd name="T39" fmla="*/ 2 h 181"/>
                <a:gd name="T40" fmla="*/ 6 w 30"/>
                <a:gd name="T41" fmla="*/ 3 h 181"/>
                <a:gd name="T42" fmla="*/ 4 w 30"/>
                <a:gd name="T43" fmla="*/ 5 h 181"/>
                <a:gd name="T44" fmla="*/ 2 w 30"/>
                <a:gd name="T45" fmla="*/ 7 h 181"/>
                <a:gd name="T46" fmla="*/ 1 w 30"/>
                <a:gd name="T47" fmla="*/ 9 h 181"/>
                <a:gd name="T48" fmla="*/ 0 w 30"/>
                <a:gd name="T49" fmla="*/ 12 h 181"/>
                <a:gd name="T50" fmla="*/ 0 w 30"/>
                <a:gd name="T51" fmla="*/ 16 h 181"/>
                <a:gd name="T52" fmla="*/ 0 w 30"/>
                <a:gd name="T53" fmla="*/ 166 h 181"/>
                <a:gd name="T54" fmla="*/ 0 w 30"/>
                <a:gd name="T55" fmla="*/ 169 h 181"/>
                <a:gd name="T56" fmla="*/ 1 w 30"/>
                <a:gd name="T57" fmla="*/ 172 h 181"/>
                <a:gd name="T58" fmla="*/ 2 w 30"/>
                <a:gd name="T59" fmla="*/ 174 h 181"/>
                <a:gd name="T60" fmla="*/ 4 w 30"/>
                <a:gd name="T61" fmla="*/ 176 h 181"/>
                <a:gd name="T62" fmla="*/ 6 w 30"/>
                <a:gd name="T63" fmla="*/ 179 h 181"/>
                <a:gd name="T64" fmla="*/ 9 w 30"/>
                <a:gd name="T65" fmla="*/ 180 h 181"/>
                <a:gd name="T66" fmla="*/ 11 w 30"/>
                <a:gd name="T67" fmla="*/ 181 h 181"/>
                <a:gd name="T68" fmla="*/ 15 w 30"/>
                <a:gd name="T69" fmla="*/ 18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 h="181">
                  <a:moveTo>
                    <a:pt x="15" y="181"/>
                  </a:moveTo>
                  <a:lnTo>
                    <a:pt x="18" y="181"/>
                  </a:lnTo>
                  <a:lnTo>
                    <a:pt x="21" y="180"/>
                  </a:lnTo>
                  <a:lnTo>
                    <a:pt x="23" y="179"/>
                  </a:lnTo>
                  <a:lnTo>
                    <a:pt x="25" y="176"/>
                  </a:lnTo>
                  <a:lnTo>
                    <a:pt x="27" y="174"/>
                  </a:lnTo>
                  <a:lnTo>
                    <a:pt x="28" y="172"/>
                  </a:lnTo>
                  <a:lnTo>
                    <a:pt x="30" y="169"/>
                  </a:lnTo>
                  <a:lnTo>
                    <a:pt x="30" y="166"/>
                  </a:lnTo>
                  <a:lnTo>
                    <a:pt x="30" y="16"/>
                  </a:lnTo>
                  <a:lnTo>
                    <a:pt x="30" y="12"/>
                  </a:lnTo>
                  <a:lnTo>
                    <a:pt x="28" y="9"/>
                  </a:lnTo>
                  <a:lnTo>
                    <a:pt x="27" y="7"/>
                  </a:lnTo>
                  <a:lnTo>
                    <a:pt x="25" y="5"/>
                  </a:lnTo>
                  <a:lnTo>
                    <a:pt x="23" y="3"/>
                  </a:lnTo>
                  <a:lnTo>
                    <a:pt x="21" y="2"/>
                  </a:lnTo>
                  <a:lnTo>
                    <a:pt x="18" y="0"/>
                  </a:lnTo>
                  <a:lnTo>
                    <a:pt x="15" y="0"/>
                  </a:lnTo>
                  <a:lnTo>
                    <a:pt x="11" y="0"/>
                  </a:lnTo>
                  <a:lnTo>
                    <a:pt x="9"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9" y="180"/>
                  </a:lnTo>
                  <a:lnTo>
                    <a:pt x="11" y="181"/>
                  </a:lnTo>
                  <a:lnTo>
                    <a:pt x="15" y="1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0" name="Freeform 1671" descr="Icon of check mark. ">
            <a:extLst>
              <a:ext uri="{FF2B5EF4-FFF2-40B4-BE49-F238E27FC236}">
                <a16:creationId xmlns:a16="http://schemas.microsoft.com/office/drawing/2014/main" id="{1A4AFC64-5C16-40F4-BDFA-E62EE3AAEA23}"/>
              </a:ext>
            </a:extLst>
          </p:cNvPr>
          <p:cNvSpPr>
            <a:spLocks noEditPoints="1"/>
          </p:cNvSpPr>
          <p:nvPr/>
        </p:nvSpPr>
        <p:spPr bwMode="auto">
          <a:xfrm>
            <a:off x="6963181" y="2902974"/>
            <a:ext cx="380334" cy="380334"/>
          </a:xfrm>
          <a:custGeom>
            <a:avLst/>
            <a:gdLst>
              <a:gd name="T0" fmla="*/ 279 w 719"/>
              <a:gd name="T1" fmla="*/ 477 h 719"/>
              <a:gd name="T2" fmla="*/ 197 w 719"/>
              <a:gd name="T3" fmla="*/ 387 h 719"/>
              <a:gd name="T4" fmla="*/ 217 w 719"/>
              <a:gd name="T5" fmla="*/ 382 h 719"/>
              <a:gd name="T6" fmla="*/ 515 w 719"/>
              <a:gd name="T7" fmla="*/ 243 h 719"/>
              <a:gd name="T8" fmla="*/ 519 w 719"/>
              <a:gd name="T9" fmla="*/ 263 h 719"/>
              <a:gd name="T10" fmla="*/ 709 w 719"/>
              <a:gd name="T11" fmla="*/ 323 h 719"/>
              <a:gd name="T12" fmla="*/ 687 w 719"/>
              <a:gd name="T13" fmla="*/ 289 h 719"/>
              <a:gd name="T14" fmla="*/ 696 w 719"/>
              <a:gd name="T15" fmla="*/ 243 h 719"/>
              <a:gd name="T16" fmla="*/ 675 w 719"/>
              <a:gd name="T17" fmla="*/ 199 h 719"/>
              <a:gd name="T18" fmla="*/ 631 w 719"/>
              <a:gd name="T19" fmla="*/ 179 h 719"/>
              <a:gd name="T20" fmla="*/ 630 w 719"/>
              <a:gd name="T21" fmla="*/ 131 h 719"/>
              <a:gd name="T22" fmla="*/ 603 w 719"/>
              <a:gd name="T23" fmla="*/ 98 h 719"/>
              <a:gd name="T24" fmla="*/ 569 w 719"/>
              <a:gd name="T25" fmla="*/ 87 h 719"/>
              <a:gd name="T26" fmla="*/ 536 w 719"/>
              <a:gd name="T27" fmla="*/ 70 h 719"/>
              <a:gd name="T28" fmla="*/ 507 w 719"/>
              <a:gd name="T29" fmla="*/ 34 h 719"/>
              <a:gd name="T30" fmla="*/ 458 w 719"/>
              <a:gd name="T31" fmla="*/ 25 h 719"/>
              <a:gd name="T32" fmla="*/ 418 w 719"/>
              <a:gd name="T33" fmla="*/ 31 h 719"/>
              <a:gd name="T34" fmla="*/ 380 w 719"/>
              <a:gd name="T35" fmla="*/ 4 h 719"/>
              <a:gd name="T36" fmla="*/ 331 w 719"/>
              <a:gd name="T37" fmla="*/ 7 h 719"/>
              <a:gd name="T38" fmla="*/ 296 w 719"/>
              <a:gd name="T39" fmla="*/ 39 h 719"/>
              <a:gd name="T40" fmla="*/ 251 w 719"/>
              <a:gd name="T41" fmla="*/ 24 h 719"/>
              <a:gd name="T42" fmla="*/ 205 w 719"/>
              <a:gd name="T43" fmla="*/ 39 h 719"/>
              <a:gd name="T44" fmla="*/ 180 w 719"/>
              <a:gd name="T45" fmla="*/ 79 h 719"/>
              <a:gd name="T46" fmla="*/ 142 w 719"/>
              <a:gd name="T47" fmla="*/ 88 h 719"/>
              <a:gd name="T48" fmla="*/ 111 w 719"/>
              <a:gd name="T49" fmla="*/ 102 h 719"/>
              <a:gd name="T50" fmla="*/ 86 w 719"/>
              <a:gd name="T51" fmla="*/ 141 h 719"/>
              <a:gd name="T52" fmla="*/ 78 w 719"/>
              <a:gd name="T53" fmla="*/ 180 h 719"/>
              <a:gd name="T54" fmla="*/ 37 w 719"/>
              <a:gd name="T55" fmla="*/ 207 h 719"/>
              <a:gd name="T56" fmla="*/ 22 w 719"/>
              <a:gd name="T57" fmla="*/ 252 h 719"/>
              <a:gd name="T58" fmla="*/ 38 w 719"/>
              <a:gd name="T59" fmla="*/ 296 h 719"/>
              <a:gd name="T60" fmla="*/ 6 w 719"/>
              <a:gd name="T61" fmla="*/ 332 h 719"/>
              <a:gd name="T62" fmla="*/ 3 w 719"/>
              <a:gd name="T63" fmla="*/ 380 h 719"/>
              <a:gd name="T64" fmla="*/ 31 w 719"/>
              <a:gd name="T65" fmla="*/ 420 h 719"/>
              <a:gd name="T66" fmla="*/ 23 w 719"/>
              <a:gd name="T67" fmla="*/ 460 h 719"/>
              <a:gd name="T68" fmla="*/ 32 w 719"/>
              <a:gd name="T69" fmla="*/ 507 h 719"/>
              <a:gd name="T70" fmla="*/ 68 w 719"/>
              <a:gd name="T71" fmla="*/ 538 h 719"/>
              <a:gd name="T72" fmla="*/ 85 w 719"/>
              <a:gd name="T73" fmla="*/ 571 h 719"/>
              <a:gd name="T74" fmla="*/ 106 w 719"/>
              <a:gd name="T75" fmla="*/ 615 h 719"/>
              <a:gd name="T76" fmla="*/ 135 w 719"/>
              <a:gd name="T77" fmla="*/ 633 h 719"/>
              <a:gd name="T78" fmla="*/ 177 w 719"/>
              <a:gd name="T79" fmla="*/ 633 h 719"/>
              <a:gd name="T80" fmla="*/ 197 w 719"/>
              <a:gd name="T81" fmla="*/ 676 h 719"/>
              <a:gd name="T82" fmla="*/ 242 w 719"/>
              <a:gd name="T83" fmla="*/ 698 h 719"/>
              <a:gd name="T84" fmla="*/ 288 w 719"/>
              <a:gd name="T85" fmla="*/ 687 h 719"/>
              <a:gd name="T86" fmla="*/ 322 w 719"/>
              <a:gd name="T87" fmla="*/ 709 h 719"/>
              <a:gd name="T88" fmla="*/ 370 w 719"/>
              <a:gd name="T89" fmla="*/ 719 h 719"/>
              <a:gd name="T90" fmla="*/ 412 w 719"/>
              <a:gd name="T91" fmla="*/ 697 h 719"/>
              <a:gd name="T92" fmla="*/ 449 w 719"/>
              <a:gd name="T93" fmla="*/ 695 h 719"/>
              <a:gd name="T94" fmla="*/ 497 w 719"/>
              <a:gd name="T95" fmla="*/ 693 h 719"/>
              <a:gd name="T96" fmla="*/ 533 w 719"/>
              <a:gd name="T97" fmla="*/ 661 h 719"/>
              <a:gd name="T98" fmla="*/ 563 w 719"/>
              <a:gd name="T99" fmla="*/ 635 h 719"/>
              <a:gd name="T100" fmla="*/ 597 w 719"/>
              <a:gd name="T101" fmla="*/ 628 h 719"/>
              <a:gd name="T102" fmla="*/ 626 w 719"/>
              <a:gd name="T103" fmla="*/ 599 h 719"/>
              <a:gd name="T104" fmla="*/ 634 w 719"/>
              <a:gd name="T105" fmla="*/ 551 h 719"/>
              <a:gd name="T106" fmla="*/ 668 w 719"/>
              <a:gd name="T107" fmla="*/ 528 h 719"/>
              <a:gd name="T108" fmla="*/ 694 w 719"/>
              <a:gd name="T109" fmla="*/ 488 h 719"/>
              <a:gd name="T110" fmla="*/ 691 w 719"/>
              <a:gd name="T111" fmla="*/ 441 h 719"/>
              <a:gd name="T112" fmla="*/ 703 w 719"/>
              <a:gd name="T113" fmla="*/ 406 h 719"/>
              <a:gd name="T114" fmla="*/ 719 w 719"/>
              <a:gd name="T115" fmla="*/ 36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19" h="719">
                <a:moveTo>
                  <a:pt x="519" y="263"/>
                </a:moveTo>
                <a:lnTo>
                  <a:pt x="292" y="475"/>
                </a:lnTo>
                <a:lnTo>
                  <a:pt x="288" y="477"/>
                </a:lnTo>
                <a:lnTo>
                  <a:pt x="285" y="479"/>
                </a:lnTo>
                <a:lnTo>
                  <a:pt x="279" y="477"/>
                </a:lnTo>
                <a:lnTo>
                  <a:pt x="276" y="475"/>
                </a:lnTo>
                <a:lnTo>
                  <a:pt x="200" y="400"/>
                </a:lnTo>
                <a:lnTo>
                  <a:pt x="197" y="396"/>
                </a:lnTo>
                <a:lnTo>
                  <a:pt x="196" y="391"/>
                </a:lnTo>
                <a:lnTo>
                  <a:pt x="197" y="387"/>
                </a:lnTo>
                <a:lnTo>
                  <a:pt x="200" y="382"/>
                </a:lnTo>
                <a:lnTo>
                  <a:pt x="204" y="380"/>
                </a:lnTo>
                <a:lnTo>
                  <a:pt x="208" y="379"/>
                </a:lnTo>
                <a:lnTo>
                  <a:pt x="213" y="380"/>
                </a:lnTo>
                <a:lnTo>
                  <a:pt x="217" y="382"/>
                </a:lnTo>
                <a:lnTo>
                  <a:pt x="285" y="450"/>
                </a:lnTo>
                <a:lnTo>
                  <a:pt x="502" y="247"/>
                </a:lnTo>
                <a:lnTo>
                  <a:pt x="507" y="243"/>
                </a:lnTo>
                <a:lnTo>
                  <a:pt x="511" y="243"/>
                </a:lnTo>
                <a:lnTo>
                  <a:pt x="515" y="243"/>
                </a:lnTo>
                <a:lnTo>
                  <a:pt x="520" y="247"/>
                </a:lnTo>
                <a:lnTo>
                  <a:pt x="522" y="251"/>
                </a:lnTo>
                <a:lnTo>
                  <a:pt x="523" y="255"/>
                </a:lnTo>
                <a:lnTo>
                  <a:pt x="522" y="260"/>
                </a:lnTo>
                <a:lnTo>
                  <a:pt x="519" y="263"/>
                </a:lnTo>
                <a:close/>
                <a:moveTo>
                  <a:pt x="719" y="360"/>
                </a:moveTo>
                <a:lnTo>
                  <a:pt x="719" y="350"/>
                </a:lnTo>
                <a:lnTo>
                  <a:pt x="716" y="341"/>
                </a:lnTo>
                <a:lnTo>
                  <a:pt x="713" y="332"/>
                </a:lnTo>
                <a:lnTo>
                  <a:pt x="709" y="323"/>
                </a:lnTo>
                <a:lnTo>
                  <a:pt x="703" y="315"/>
                </a:lnTo>
                <a:lnTo>
                  <a:pt x="696" y="308"/>
                </a:lnTo>
                <a:lnTo>
                  <a:pt x="689" y="302"/>
                </a:lnTo>
                <a:lnTo>
                  <a:pt x="681" y="296"/>
                </a:lnTo>
                <a:lnTo>
                  <a:pt x="687" y="289"/>
                </a:lnTo>
                <a:lnTo>
                  <a:pt x="691" y="280"/>
                </a:lnTo>
                <a:lnTo>
                  <a:pt x="694" y="271"/>
                </a:lnTo>
                <a:lnTo>
                  <a:pt x="696" y="262"/>
                </a:lnTo>
                <a:lnTo>
                  <a:pt x="696" y="252"/>
                </a:lnTo>
                <a:lnTo>
                  <a:pt x="696" y="243"/>
                </a:lnTo>
                <a:lnTo>
                  <a:pt x="694" y="233"/>
                </a:lnTo>
                <a:lnTo>
                  <a:pt x="692" y="223"/>
                </a:lnTo>
                <a:lnTo>
                  <a:pt x="688" y="215"/>
                </a:lnTo>
                <a:lnTo>
                  <a:pt x="682" y="207"/>
                </a:lnTo>
                <a:lnTo>
                  <a:pt x="675" y="199"/>
                </a:lnTo>
                <a:lnTo>
                  <a:pt x="668" y="193"/>
                </a:lnTo>
                <a:lnTo>
                  <a:pt x="660" y="188"/>
                </a:lnTo>
                <a:lnTo>
                  <a:pt x="651" y="184"/>
                </a:lnTo>
                <a:lnTo>
                  <a:pt x="641" y="180"/>
                </a:lnTo>
                <a:lnTo>
                  <a:pt x="631" y="179"/>
                </a:lnTo>
                <a:lnTo>
                  <a:pt x="634" y="169"/>
                </a:lnTo>
                <a:lnTo>
                  <a:pt x="635" y="161"/>
                </a:lnTo>
                <a:lnTo>
                  <a:pt x="635" y="151"/>
                </a:lnTo>
                <a:lnTo>
                  <a:pt x="632" y="141"/>
                </a:lnTo>
                <a:lnTo>
                  <a:pt x="630" y="131"/>
                </a:lnTo>
                <a:lnTo>
                  <a:pt x="626" y="122"/>
                </a:lnTo>
                <a:lnTo>
                  <a:pt x="620" y="114"/>
                </a:lnTo>
                <a:lnTo>
                  <a:pt x="614" y="106"/>
                </a:lnTo>
                <a:lnTo>
                  <a:pt x="608" y="102"/>
                </a:lnTo>
                <a:lnTo>
                  <a:pt x="603" y="98"/>
                </a:lnTo>
                <a:lnTo>
                  <a:pt x="597" y="94"/>
                </a:lnTo>
                <a:lnTo>
                  <a:pt x="590" y="91"/>
                </a:lnTo>
                <a:lnTo>
                  <a:pt x="584" y="89"/>
                </a:lnTo>
                <a:lnTo>
                  <a:pt x="577" y="88"/>
                </a:lnTo>
                <a:lnTo>
                  <a:pt x="569" y="87"/>
                </a:lnTo>
                <a:lnTo>
                  <a:pt x="563" y="85"/>
                </a:lnTo>
                <a:lnTo>
                  <a:pt x="552" y="87"/>
                </a:lnTo>
                <a:lnTo>
                  <a:pt x="542" y="89"/>
                </a:lnTo>
                <a:lnTo>
                  <a:pt x="540" y="79"/>
                </a:lnTo>
                <a:lnTo>
                  <a:pt x="536" y="70"/>
                </a:lnTo>
                <a:lnTo>
                  <a:pt x="533" y="61"/>
                </a:lnTo>
                <a:lnTo>
                  <a:pt x="528" y="53"/>
                </a:lnTo>
                <a:lnTo>
                  <a:pt x="522" y="46"/>
                </a:lnTo>
                <a:lnTo>
                  <a:pt x="514" y="39"/>
                </a:lnTo>
                <a:lnTo>
                  <a:pt x="507" y="34"/>
                </a:lnTo>
                <a:lnTo>
                  <a:pt x="497" y="28"/>
                </a:lnTo>
                <a:lnTo>
                  <a:pt x="488" y="26"/>
                </a:lnTo>
                <a:lnTo>
                  <a:pt x="478" y="24"/>
                </a:lnTo>
                <a:lnTo>
                  <a:pt x="468" y="24"/>
                </a:lnTo>
                <a:lnTo>
                  <a:pt x="458" y="25"/>
                </a:lnTo>
                <a:lnTo>
                  <a:pt x="449" y="27"/>
                </a:lnTo>
                <a:lnTo>
                  <a:pt x="440" y="29"/>
                </a:lnTo>
                <a:lnTo>
                  <a:pt x="431" y="34"/>
                </a:lnTo>
                <a:lnTo>
                  <a:pt x="424" y="39"/>
                </a:lnTo>
                <a:lnTo>
                  <a:pt x="418" y="31"/>
                </a:lnTo>
                <a:lnTo>
                  <a:pt x="412" y="24"/>
                </a:lnTo>
                <a:lnTo>
                  <a:pt x="405" y="17"/>
                </a:lnTo>
                <a:lnTo>
                  <a:pt x="397" y="11"/>
                </a:lnTo>
                <a:lnTo>
                  <a:pt x="388" y="7"/>
                </a:lnTo>
                <a:lnTo>
                  <a:pt x="380" y="4"/>
                </a:lnTo>
                <a:lnTo>
                  <a:pt x="370" y="2"/>
                </a:lnTo>
                <a:lnTo>
                  <a:pt x="360" y="0"/>
                </a:lnTo>
                <a:lnTo>
                  <a:pt x="350" y="2"/>
                </a:lnTo>
                <a:lnTo>
                  <a:pt x="340" y="4"/>
                </a:lnTo>
                <a:lnTo>
                  <a:pt x="331" y="7"/>
                </a:lnTo>
                <a:lnTo>
                  <a:pt x="322" y="11"/>
                </a:lnTo>
                <a:lnTo>
                  <a:pt x="314" y="17"/>
                </a:lnTo>
                <a:lnTo>
                  <a:pt x="307" y="24"/>
                </a:lnTo>
                <a:lnTo>
                  <a:pt x="301" y="31"/>
                </a:lnTo>
                <a:lnTo>
                  <a:pt x="296" y="39"/>
                </a:lnTo>
                <a:lnTo>
                  <a:pt x="288" y="34"/>
                </a:lnTo>
                <a:lnTo>
                  <a:pt x="279" y="29"/>
                </a:lnTo>
                <a:lnTo>
                  <a:pt x="270" y="27"/>
                </a:lnTo>
                <a:lnTo>
                  <a:pt x="260" y="25"/>
                </a:lnTo>
                <a:lnTo>
                  <a:pt x="251" y="24"/>
                </a:lnTo>
                <a:lnTo>
                  <a:pt x="242" y="24"/>
                </a:lnTo>
                <a:lnTo>
                  <a:pt x="232" y="26"/>
                </a:lnTo>
                <a:lnTo>
                  <a:pt x="222" y="28"/>
                </a:lnTo>
                <a:lnTo>
                  <a:pt x="213" y="34"/>
                </a:lnTo>
                <a:lnTo>
                  <a:pt x="205" y="39"/>
                </a:lnTo>
                <a:lnTo>
                  <a:pt x="197" y="46"/>
                </a:lnTo>
                <a:lnTo>
                  <a:pt x="192" y="52"/>
                </a:lnTo>
                <a:lnTo>
                  <a:pt x="186" y="61"/>
                </a:lnTo>
                <a:lnTo>
                  <a:pt x="182" y="69"/>
                </a:lnTo>
                <a:lnTo>
                  <a:pt x="180" y="79"/>
                </a:lnTo>
                <a:lnTo>
                  <a:pt x="177" y="89"/>
                </a:lnTo>
                <a:lnTo>
                  <a:pt x="168" y="87"/>
                </a:lnTo>
                <a:lnTo>
                  <a:pt x="156" y="85"/>
                </a:lnTo>
                <a:lnTo>
                  <a:pt x="149" y="87"/>
                </a:lnTo>
                <a:lnTo>
                  <a:pt x="142" y="88"/>
                </a:lnTo>
                <a:lnTo>
                  <a:pt x="135" y="89"/>
                </a:lnTo>
                <a:lnTo>
                  <a:pt x="129" y="91"/>
                </a:lnTo>
                <a:lnTo>
                  <a:pt x="122" y="94"/>
                </a:lnTo>
                <a:lnTo>
                  <a:pt x="117" y="98"/>
                </a:lnTo>
                <a:lnTo>
                  <a:pt x="111" y="102"/>
                </a:lnTo>
                <a:lnTo>
                  <a:pt x="106" y="106"/>
                </a:lnTo>
                <a:lnTo>
                  <a:pt x="99" y="114"/>
                </a:lnTo>
                <a:lnTo>
                  <a:pt x="94" y="122"/>
                </a:lnTo>
                <a:lnTo>
                  <a:pt x="89" y="131"/>
                </a:lnTo>
                <a:lnTo>
                  <a:pt x="86" y="141"/>
                </a:lnTo>
                <a:lnTo>
                  <a:pt x="85" y="151"/>
                </a:lnTo>
                <a:lnTo>
                  <a:pt x="85" y="161"/>
                </a:lnTo>
                <a:lnTo>
                  <a:pt x="85" y="169"/>
                </a:lnTo>
                <a:lnTo>
                  <a:pt x="87" y="179"/>
                </a:lnTo>
                <a:lnTo>
                  <a:pt x="78" y="180"/>
                </a:lnTo>
                <a:lnTo>
                  <a:pt x="68" y="184"/>
                </a:lnTo>
                <a:lnTo>
                  <a:pt x="59" y="188"/>
                </a:lnTo>
                <a:lnTo>
                  <a:pt x="52" y="193"/>
                </a:lnTo>
                <a:lnTo>
                  <a:pt x="44" y="199"/>
                </a:lnTo>
                <a:lnTo>
                  <a:pt x="37" y="207"/>
                </a:lnTo>
                <a:lnTo>
                  <a:pt x="32" y="215"/>
                </a:lnTo>
                <a:lnTo>
                  <a:pt x="27" y="223"/>
                </a:lnTo>
                <a:lnTo>
                  <a:pt x="24" y="233"/>
                </a:lnTo>
                <a:lnTo>
                  <a:pt x="23" y="243"/>
                </a:lnTo>
                <a:lnTo>
                  <a:pt x="22" y="252"/>
                </a:lnTo>
                <a:lnTo>
                  <a:pt x="23" y="262"/>
                </a:lnTo>
                <a:lnTo>
                  <a:pt x="25" y="271"/>
                </a:lnTo>
                <a:lnTo>
                  <a:pt x="28" y="280"/>
                </a:lnTo>
                <a:lnTo>
                  <a:pt x="33" y="289"/>
                </a:lnTo>
                <a:lnTo>
                  <a:pt x="38" y="296"/>
                </a:lnTo>
                <a:lnTo>
                  <a:pt x="31" y="302"/>
                </a:lnTo>
                <a:lnTo>
                  <a:pt x="23" y="308"/>
                </a:lnTo>
                <a:lnTo>
                  <a:pt x="16" y="315"/>
                </a:lnTo>
                <a:lnTo>
                  <a:pt x="11" y="323"/>
                </a:lnTo>
                <a:lnTo>
                  <a:pt x="6" y="332"/>
                </a:lnTo>
                <a:lnTo>
                  <a:pt x="3" y="341"/>
                </a:lnTo>
                <a:lnTo>
                  <a:pt x="1" y="350"/>
                </a:lnTo>
                <a:lnTo>
                  <a:pt x="0" y="360"/>
                </a:lnTo>
                <a:lnTo>
                  <a:pt x="1" y="370"/>
                </a:lnTo>
                <a:lnTo>
                  <a:pt x="3" y="380"/>
                </a:lnTo>
                <a:lnTo>
                  <a:pt x="6" y="389"/>
                </a:lnTo>
                <a:lnTo>
                  <a:pt x="11" y="398"/>
                </a:lnTo>
                <a:lnTo>
                  <a:pt x="16" y="406"/>
                </a:lnTo>
                <a:lnTo>
                  <a:pt x="23" y="413"/>
                </a:lnTo>
                <a:lnTo>
                  <a:pt x="31" y="420"/>
                </a:lnTo>
                <a:lnTo>
                  <a:pt x="38" y="424"/>
                </a:lnTo>
                <a:lnTo>
                  <a:pt x="33" y="433"/>
                </a:lnTo>
                <a:lnTo>
                  <a:pt x="28" y="441"/>
                </a:lnTo>
                <a:lnTo>
                  <a:pt x="25" y="450"/>
                </a:lnTo>
                <a:lnTo>
                  <a:pt x="23" y="460"/>
                </a:lnTo>
                <a:lnTo>
                  <a:pt x="22" y="470"/>
                </a:lnTo>
                <a:lnTo>
                  <a:pt x="23" y="479"/>
                </a:lnTo>
                <a:lnTo>
                  <a:pt x="24" y="488"/>
                </a:lnTo>
                <a:lnTo>
                  <a:pt x="27" y="498"/>
                </a:lnTo>
                <a:lnTo>
                  <a:pt x="32" y="507"/>
                </a:lnTo>
                <a:lnTo>
                  <a:pt x="37" y="515"/>
                </a:lnTo>
                <a:lnTo>
                  <a:pt x="44" y="523"/>
                </a:lnTo>
                <a:lnTo>
                  <a:pt x="52" y="528"/>
                </a:lnTo>
                <a:lnTo>
                  <a:pt x="59" y="534"/>
                </a:lnTo>
                <a:lnTo>
                  <a:pt x="68" y="538"/>
                </a:lnTo>
                <a:lnTo>
                  <a:pt x="78" y="540"/>
                </a:lnTo>
                <a:lnTo>
                  <a:pt x="87" y="543"/>
                </a:lnTo>
                <a:lnTo>
                  <a:pt x="85" y="551"/>
                </a:lnTo>
                <a:lnTo>
                  <a:pt x="85" y="561"/>
                </a:lnTo>
                <a:lnTo>
                  <a:pt x="85" y="571"/>
                </a:lnTo>
                <a:lnTo>
                  <a:pt x="86" y="580"/>
                </a:lnTo>
                <a:lnTo>
                  <a:pt x="89" y="590"/>
                </a:lnTo>
                <a:lnTo>
                  <a:pt x="94" y="599"/>
                </a:lnTo>
                <a:lnTo>
                  <a:pt x="99" y="608"/>
                </a:lnTo>
                <a:lnTo>
                  <a:pt x="106" y="615"/>
                </a:lnTo>
                <a:lnTo>
                  <a:pt x="111" y="620"/>
                </a:lnTo>
                <a:lnTo>
                  <a:pt x="117" y="624"/>
                </a:lnTo>
                <a:lnTo>
                  <a:pt x="122" y="628"/>
                </a:lnTo>
                <a:lnTo>
                  <a:pt x="129" y="631"/>
                </a:lnTo>
                <a:lnTo>
                  <a:pt x="135" y="633"/>
                </a:lnTo>
                <a:lnTo>
                  <a:pt x="142" y="634"/>
                </a:lnTo>
                <a:lnTo>
                  <a:pt x="149" y="635"/>
                </a:lnTo>
                <a:lnTo>
                  <a:pt x="156" y="635"/>
                </a:lnTo>
                <a:lnTo>
                  <a:pt x="168" y="635"/>
                </a:lnTo>
                <a:lnTo>
                  <a:pt x="177" y="633"/>
                </a:lnTo>
                <a:lnTo>
                  <a:pt x="180" y="643"/>
                </a:lnTo>
                <a:lnTo>
                  <a:pt x="182" y="652"/>
                </a:lnTo>
                <a:lnTo>
                  <a:pt x="186" y="661"/>
                </a:lnTo>
                <a:lnTo>
                  <a:pt x="192" y="668"/>
                </a:lnTo>
                <a:lnTo>
                  <a:pt x="197" y="676"/>
                </a:lnTo>
                <a:lnTo>
                  <a:pt x="205" y="683"/>
                </a:lnTo>
                <a:lnTo>
                  <a:pt x="213" y="688"/>
                </a:lnTo>
                <a:lnTo>
                  <a:pt x="222" y="693"/>
                </a:lnTo>
                <a:lnTo>
                  <a:pt x="232" y="696"/>
                </a:lnTo>
                <a:lnTo>
                  <a:pt x="242" y="698"/>
                </a:lnTo>
                <a:lnTo>
                  <a:pt x="251" y="698"/>
                </a:lnTo>
                <a:lnTo>
                  <a:pt x="260" y="697"/>
                </a:lnTo>
                <a:lnTo>
                  <a:pt x="270" y="695"/>
                </a:lnTo>
                <a:lnTo>
                  <a:pt x="279" y="692"/>
                </a:lnTo>
                <a:lnTo>
                  <a:pt x="288" y="687"/>
                </a:lnTo>
                <a:lnTo>
                  <a:pt x="296" y="682"/>
                </a:lnTo>
                <a:lnTo>
                  <a:pt x="301" y="689"/>
                </a:lnTo>
                <a:lnTo>
                  <a:pt x="307" y="697"/>
                </a:lnTo>
                <a:lnTo>
                  <a:pt x="314" y="704"/>
                </a:lnTo>
                <a:lnTo>
                  <a:pt x="322" y="709"/>
                </a:lnTo>
                <a:lnTo>
                  <a:pt x="331" y="714"/>
                </a:lnTo>
                <a:lnTo>
                  <a:pt x="340" y="717"/>
                </a:lnTo>
                <a:lnTo>
                  <a:pt x="350" y="719"/>
                </a:lnTo>
                <a:lnTo>
                  <a:pt x="360" y="719"/>
                </a:lnTo>
                <a:lnTo>
                  <a:pt x="370" y="719"/>
                </a:lnTo>
                <a:lnTo>
                  <a:pt x="380" y="717"/>
                </a:lnTo>
                <a:lnTo>
                  <a:pt x="388" y="714"/>
                </a:lnTo>
                <a:lnTo>
                  <a:pt x="397" y="709"/>
                </a:lnTo>
                <a:lnTo>
                  <a:pt x="405" y="704"/>
                </a:lnTo>
                <a:lnTo>
                  <a:pt x="412" y="697"/>
                </a:lnTo>
                <a:lnTo>
                  <a:pt x="418" y="689"/>
                </a:lnTo>
                <a:lnTo>
                  <a:pt x="424" y="682"/>
                </a:lnTo>
                <a:lnTo>
                  <a:pt x="431" y="687"/>
                </a:lnTo>
                <a:lnTo>
                  <a:pt x="440" y="692"/>
                </a:lnTo>
                <a:lnTo>
                  <a:pt x="449" y="695"/>
                </a:lnTo>
                <a:lnTo>
                  <a:pt x="458" y="697"/>
                </a:lnTo>
                <a:lnTo>
                  <a:pt x="468" y="698"/>
                </a:lnTo>
                <a:lnTo>
                  <a:pt x="478" y="698"/>
                </a:lnTo>
                <a:lnTo>
                  <a:pt x="488" y="696"/>
                </a:lnTo>
                <a:lnTo>
                  <a:pt x="497" y="693"/>
                </a:lnTo>
                <a:lnTo>
                  <a:pt x="507" y="688"/>
                </a:lnTo>
                <a:lnTo>
                  <a:pt x="514" y="683"/>
                </a:lnTo>
                <a:lnTo>
                  <a:pt x="522" y="676"/>
                </a:lnTo>
                <a:lnTo>
                  <a:pt x="528" y="668"/>
                </a:lnTo>
                <a:lnTo>
                  <a:pt x="533" y="661"/>
                </a:lnTo>
                <a:lnTo>
                  <a:pt x="536" y="652"/>
                </a:lnTo>
                <a:lnTo>
                  <a:pt x="540" y="643"/>
                </a:lnTo>
                <a:lnTo>
                  <a:pt x="541" y="633"/>
                </a:lnTo>
                <a:lnTo>
                  <a:pt x="552" y="635"/>
                </a:lnTo>
                <a:lnTo>
                  <a:pt x="563" y="635"/>
                </a:lnTo>
                <a:lnTo>
                  <a:pt x="569" y="635"/>
                </a:lnTo>
                <a:lnTo>
                  <a:pt x="577" y="634"/>
                </a:lnTo>
                <a:lnTo>
                  <a:pt x="584" y="633"/>
                </a:lnTo>
                <a:lnTo>
                  <a:pt x="590" y="631"/>
                </a:lnTo>
                <a:lnTo>
                  <a:pt x="597" y="628"/>
                </a:lnTo>
                <a:lnTo>
                  <a:pt x="603" y="624"/>
                </a:lnTo>
                <a:lnTo>
                  <a:pt x="608" y="620"/>
                </a:lnTo>
                <a:lnTo>
                  <a:pt x="614" y="615"/>
                </a:lnTo>
                <a:lnTo>
                  <a:pt x="620" y="608"/>
                </a:lnTo>
                <a:lnTo>
                  <a:pt x="626" y="599"/>
                </a:lnTo>
                <a:lnTo>
                  <a:pt x="630" y="590"/>
                </a:lnTo>
                <a:lnTo>
                  <a:pt x="632" y="580"/>
                </a:lnTo>
                <a:lnTo>
                  <a:pt x="635" y="571"/>
                </a:lnTo>
                <a:lnTo>
                  <a:pt x="635" y="561"/>
                </a:lnTo>
                <a:lnTo>
                  <a:pt x="634" y="551"/>
                </a:lnTo>
                <a:lnTo>
                  <a:pt x="631" y="543"/>
                </a:lnTo>
                <a:lnTo>
                  <a:pt x="641" y="540"/>
                </a:lnTo>
                <a:lnTo>
                  <a:pt x="651" y="538"/>
                </a:lnTo>
                <a:lnTo>
                  <a:pt x="660" y="534"/>
                </a:lnTo>
                <a:lnTo>
                  <a:pt x="668" y="528"/>
                </a:lnTo>
                <a:lnTo>
                  <a:pt x="675" y="523"/>
                </a:lnTo>
                <a:lnTo>
                  <a:pt x="682" y="515"/>
                </a:lnTo>
                <a:lnTo>
                  <a:pt x="688" y="507"/>
                </a:lnTo>
                <a:lnTo>
                  <a:pt x="692" y="498"/>
                </a:lnTo>
                <a:lnTo>
                  <a:pt x="694" y="488"/>
                </a:lnTo>
                <a:lnTo>
                  <a:pt x="696" y="479"/>
                </a:lnTo>
                <a:lnTo>
                  <a:pt x="698" y="470"/>
                </a:lnTo>
                <a:lnTo>
                  <a:pt x="696" y="460"/>
                </a:lnTo>
                <a:lnTo>
                  <a:pt x="694" y="450"/>
                </a:lnTo>
                <a:lnTo>
                  <a:pt x="691" y="441"/>
                </a:lnTo>
                <a:lnTo>
                  <a:pt x="687" y="433"/>
                </a:lnTo>
                <a:lnTo>
                  <a:pt x="681" y="424"/>
                </a:lnTo>
                <a:lnTo>
                  <a:pt x="689" y="420"/>
                </a:lnTo>
                <a:lnTo>
                  <a:pt x="696" y="413"/>
                </a:lnTo>
                <a:lnTo>
                  <a:pt x="703" y="406"/>
                </a:lnTo>
                <a:lnTo>
                  <a:pt x="709" y="398"/>
                </a:lnTo>
                <a:lnTo>
                  <a:pt x="713" y="389"/>
                </a:lnTo>
                <a:lnTo>
                  <a:pt x="716" y="380"/>
                </a:lnTo>
                <a:lnTo>
                  <a:pt x="719" y="370"/>
                </a:lnTo>
                <a:lnTo>
                  <a:pt x="719" y="360"/>
                </a:ln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1" name="Freeform 3850" descr="Icon of lightning. ">
            <a:extLst>
              <a:ext uri="{FF2B5EF4-FFF2-40B4-BE49-F238E27FC236}">
                <a16:creationId xmlns:a16="http://schemas.microsoft.com/office/drawing/2014/main" id="{4F438411-AB3F-41D1-B7B0-3BD67465A272}"/>
              </a:ext>
            </a:extLst>
          </p:cNvPr>
          <p:cNvSpPr>
            <a:spLocks/>
          </p:cNvSpPr>
          <p:nvPr/>
        </p:nvSpPr>
        <p:spPr bwMode="auto">
          <a:xfrm>
            <a:off x="4904481" y="4108092"/>
            <a:ext cx="268346" cy="380334"/>
          </a:xfrm>
          <a:custGeom>
            <a:avLst/>
            <a:gdLst>
              <a:gd name="T0" fmla="*/ 635 w 636"/>
              <a:gd name="T1" fmla="*/ 369 h 901"/>
              <a:gd name="T2" fmla="*/ 632 w 636"/>
              <a:gd name="T3" fmla="*/ 365 h 901"/>
              <a:gd name="T4" fmla="*/ 629 w 636"/>
              <a:gd name="T5" fmla="*/ 362 h 901"/>
              <a:gd name="T6" fmla="*/ 625 w 636"/>
              <a:gd name="T7" fmla="*/ 360 h 901"/>
              <a:gd name="T8" fmla="*/ 621 w 636"/>
              <a:gd name="T9" fmla="*/ 360 h 901"/>
              <a:gd name="T10" fmla="*/ 337 w 636"/>
              <a:gd name="T11" fmla="*/ 360 h 901"/>
              <a:gd name="T12" fmla="*/ 409 w 636"/>
              <a:gd name="T13" fmla="*/ 17 h 901"/>
              <a:gd name="T14" fmla="*/ 409 w 636"/>
              <a:gd name="T15" fmla="*/ 13 h 901"/>
              <a:gd name="T16" fmla="*/ 408 w 636"/>
              <a:gd name="T17" fmla="*/ 7 h 901"/>
              <a:gd name="T18" fmla="*/ 405 w 636"/>
              <a:gd name="T19" fmla="*/ 3 h 901"/>
              <a:gd name="T20" fmla="*/ 400 w 636"/>
              <a:gd name="T21" fmla="*/ 1 h 901"/>
              <a:gd name="T22" fmla="*/ 395 w 636"/>
              <a:gd name="T23" fmla="*/ 0 h 901"/>
              <a:gd name="T24" fmla="*/ 390 w 636"/>
              <a:gd name="T25" fmla="*/ 0 h 901"/>
              <a:gd name="T26" fmla="*/ 385 w 636"/>
              <a:gd name="T27" fmla="*/ 2 h 901"/>
              <a:gd name="T28" fmla="*/ 382 w 636"/>
              <a:gd name="T29" fmla="*/ 6 h 901"/>
              <a:gd name="T30" fmla="*/ 2 w 636"/>
              <a:gd name="T31" fmla="*/ 547 h 901"/>
              <a:gd name="T32" fmla="*/ 1 w 636"/>
              <a:gd name="T33" fmla="*/ 550 h 901"/>
              <a:gd name="T34" fmla="*/ 0 w 636"/>
              <a:gd name="T35" fmla="*/ 554 h 901"/>
              <a:gd name="T36" fmla="*/ 0 w 636"/>
              <a:gd name="T37" fmla="*/ 559 h 901"/>
              <a:gd name="T38" fmla="*/ 1 w 636"/>
              <a:gd name="T39" fmla="*/ 562 h 901"/>
              <a:gd name="T40" fmla="*/ 4 w 636"/>
              <a:gd name="T41" fmla="*/ 566 h 901"/>
              <a:gd name="T42" fmla="*/ 8 w 636"/>
              <a:gd name="T43" fmla="*/ 568 h 901"/>
              <a:gd name="T44" fmla="*/ 11 w 636"/>
              <a:gd name="T45" fmla="*/ 569 h 901"/>
              <a:gd name="T46" fmla="*/ 15 w 636"/>
              <a:gd name="T47" fmla="*/ 570 h 901"/>
              <a:gd name="T48" fmla="*/ 299 w 636"/>
              <a:gd name="T49" fmla="*/ 570 h 901"/>
              <a:gd name="T50" fmla="*/ 228 w 636"/>
              <a:gd name="T51" fmla="*/ 882 h 901"/>
              <a:gd name="T52" fmla="*/ 228 w 636"/>
              <a:gd name="T53" fmla="*/ 888 h 901"/>
              <a:gd name="T54" fmla="*/ 229 w 636"/>
              <a:gd name="T55" fmla="*/ 892 h 901"/>
              <a:gd name="T56" fmla="*/ 232 w 636"/>
              <a:gd name="T57" fmla="*/ 896 h 901"/>
              <a:gd name="T58" fmla="*/ 236 w 636"/>
              <a:gd name="T59" fmla="*/ 900 h 901"/>
              <a:gd name="T60" fmla="*/ 239 w 636"/>
              <a:gd name="T61" fmla="*/ 901 h 901"/>
              <a:gd name="T62" fmla="*/ 243 w 636"/>
              <a:gd name="T63" fmla="*/ 901 h 901"/>
              <a:gd name="T64" fmla="*/ 246 w 636"/>
              <a:gd name="T65" fmla="*/ 901 h 901"/>
              <a:gd name="T66" fmla="*/ 249 w 636"/>
              <a:gd name="T67" fmla="*/ 900 h 901"/>
              <a:gd name="T68" fmla="*/ 252 w 636"/>
              <a:gd name="T69" fmla="*/ 897 h 901"/>
              <a:gd name="T70" fmla="*/ 254 w 636"/>
              <a:gd name="T71" fmla="*/ 895 h 901"/>
              <a:gd name="T72" fmla="*/ 633 w 636"/>
              <a:gd name="T73" fmla="*/ 384 h 901"/>
              <a:gd name="T74" fmla="*/ 635 w 636"/>
              <a:gd name="T75" fmla="*/ 381 h 901"/>
              <a:gd name="T76" fmla="*/ 636 w 636"/>
              <a:gd name="T77" fmla="*/ 376 h 901"/>
              <a:gd name="T78" fmla="*/ 636 w 636"/>
              <a:gd name="T79" fmla="*/ 372 h 901"/>
              <a:gd name="T80" fmla="*/ 635 w 636"/>
              <a:gd name="T81" fmla="*/ 36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6" h="901">
                <a:moveTo>
                  <a:pt x="635" y="369"/>
                </a:moveTo>
                <a:lnTo>
                  <a:pt x="632" y="365"/>
                </a:lnTo>
                <a:lnTo>
                  <a:pt x="629" y="362"/>
                </a:lnTo>
                <a:lnTo>
                  <a:pt x="625" y="360"/>
                </a:lnTo>
                <a:lnTo>
                  <a:pt x="621" y="360"/>
                </a:lnTo>
                <a:lnTo>
                  <a:pt x="337" y="360"/>
                </a:lnTo>
                <a:lnTo>
                  <a:pt x="409" y="17"/>
                </a:lnTo>
                <a:lnTo>
                  <a:pt x="409" y="13"/>
                </a:lnTo>
                <a:lnTo>
                  <a:pt x="408" y="7"/>
                </a:lnTo>
                <a:lnTo>
                  <a:pt x="405" y="3"/>
                </a:lnTo>
                <a:lnTo>
                  <a:pt x="400" y="1"/>
                </a:lnTo>
                <a:lnTo>
                  <a:pt x="395" y="0"/>
                </a:lnTo>
                <a:lnTo>
                  <a:pt x="390" y="0"/>
                </a:lnTo>
                <a:lnTo>
                  <a:pt x="385" y="2"/>
                </a:lnTo>
                <a:lnTo>
                  <a:pt x="382" y="6"/>
                </a:lnTo>
                <a:lnTo>
                  <a:pt x="2" y="547"/>
                </a:lnTo>
                <a:lnTo>
                  <a:pt x="1" y="550"/>
                </a:lnTo>
                <a:lnTo>
                  <a:pt x="0" y="554"/>
                </a:lnTo>
                <a:lnTo>
                  <a:pt x="0" y="559"/>
                </a:lnTo>
                <a:lnTo>
                  <a:pt x="1" y="562"/>
                </a:lnTo>
                <a:lnTo>
                  <a:pt x="4" y="566"/>
                </a:lnTo>
                <a:lnTo>
                  <a:pt x="8" y="568"/>
                </a:lnTo>
                <a:lnTo>
                  <a:pt x="11" y="569"/>
                </a:lnTo>
                <a:lnTo>
                  <a:pt x="15" y="570"/>
                </a:lnTo>
                <a:lnTo>
                  <a:pt x="299" y="570"/>
                </a:lnTo>
                <a:lnTo>
                  <a:pt x="228" y="882"/>
                </a:lnTo>
                <a:lnTo>
                  <a:pt x="228" y="888"/>
                </a:lnTo>
                <a:lnTo>
                  <a:pt x="229" y="892"/>
                </a:lnTo>
                <a:lnTo>
                  <a:pt x="232" y="896"/>
                </a:lnTo>
                <a:lnTo>
                  <a:pt x="236" y="900"/>
                </a:lnTo>
                <a:lnTo>
                  <a:pt x="239" y="901"/>
                </a:lnTo>
                <a:lnTo>
                  <a:pt x="243" y="901"/>
                </a:lnTo>
                <a:lnTo>
                  <a:pt x="246" y="901"/>
                </a:lnTo>
                <a:lnTo>
                  <a:pt x="249" y="900"/>
                </a:lnTo>
                <a:lnTo>
                  <a:pt x="252" y="897"/>
                </a:lnTo>
                <a:lnTo>
                  <a:pt x="254" y="895"/>
                </a:lnTo>
                <a:lnTo>
                  <a:pt x="633" y="384"/>
                </a:lnTo>
                <a:lnTo>
                  <a:pt x="635" y="381"/>
                </a:lnTo>
                <a:lnTo>
                  <a:pt x="636" y="376"/>
                </a:lnTo>
                <a:lnTo>
                  <a:pt x="636" y="372"/>
                </a:lnTo>
                <a:lnTo>
                  <a:pt x="635" y="369"/>
                </a:lnTo>
                <a:close/>
              </a:path>
            </a:pathLst>
          </a:custGeom>
          <a:solidFill>
            <a:schemeClr val="accent4">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2" name="Freeform 3886" descr="Icon of magnifying glass to represent search. ">
            <a:extLst>
              <a:ext uri="{FF2B5EF4-FFF2-40B4-BE49-F238E27FC236}">
                <a16:creationId xmlns:a16="http://schemas.microsoft.com/office/drawing/2014/main" id="{EC8E95A8-22FE-44FA-B5A6-2AA2D47A5BB3}"/>
              </a:ext>
            </a:extLst>
          </p:cNvPr>
          <p:cNvSpPr>
            <a:spLocks noEditPoints="1"/>
          </p:cNvSpPr>
          <p:nvPr/>
        </p:nvSpPr>
        <p:spPr bwMode="auto">
          <a:xfrm>
            <a:off x="6257227" y="4108092"/>
            <a:ext cx="382447" cy="380334"/>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73" name="Group 72" descr="Icon of computer monitors. ">
            <a:extLst>
              <a:ext uri="{FF2B5EF4-FFF2-40B4-BE49-F238E27FC236}">
                <a16:creationId xmlns:a16="http://schemas.microsoft.com/office/drawing/2014/main" id="{6C60D8E2-BC37-4164-84A8-5B32D836BEC3}"/>
              </a:ext>
            </a:extLst>
          </p:cNvPr>
          <p:cNvGrpSpPr/>
          <p:nvPr/>
        </p:nvGrpSpPr>
        <p:grpSpPr>
          <a:xfrm>
            <a:off x="7667022" y="4107036"/>
            <a:ext cx="382447" cy="382446"/>
            <a:chOff x="879475" y="5100638"/>
            <a:chExt cx="287338" cy="287337"/>
          </a:xfrm>
          <a:solidFill>
            <a:schemeClr val="accent4">
              <a:lumMod val="75000"/>
            </a:schemeClr>
          </a:solidFill>
        </p:grpSpPr>
        <p:sp>
          <p:nvSpPr>
            <p:cNvPr id="74" name="Freeform 1636">
              <a:extLst>
                <a:ext uri="{FF2B5EF4-FFF2-40B4-BE49-F238E27FC236}">
                  <a16:creationId xmlns:a16="http://schemas.microsoft.com/office/drawing/2014/main" id="{69FF00E7-041A-4CE9-A6E6-F43110659DE0}"/>
                </a:ext>
              </a:extLst>
            </p:cNvPr>
            <p:cNvSpPr>
              <a:spLocks/>
            </p:cNvSpPr>
            <p:nvPr/>
          </p:nvSpPr>
          <p:spPr bwMode="auto">
            <a:xfrm>
              <a:off x="908050" y="5233988"/>
              <a:ext cx="38100" cy="9525"/>
            </a:xfrm>
            <a:custGeom>
              <a:avLst/>
              <a:gdLst>
                <a:gd name="T0" fmla="*/ 105 w 121"/>
                <a:gd name="T1" fmla="*/ 0 h 30"/>
                <a:gd name="T2" fmla="*/ 15 w 121"/>
                <a:gd name="T3" fmla="*/ 0 h 30"/>
                <a:gd name="T4" fmla="*/ 13 w 121"/>
                <a:gd name="T5" fmla="*/ 0 h 30"/>
                <a:gd name="T6" fmla="*/ 9 w 121"/>
                <a:gd name="T7" fmla="*/ 1 h 30"/>
                <a:gd name="T8" fmla="*/ 7 w 121"/>
                <a:gd name="T9" fmla="*/ 2 h 30"/>
                <a:gd name="T10" fmla="*/ 5 w 121"/>
                <a:gd name="T11" fmla="*/ 4 h 30"/>
                <a:gd name="T12" fmla="*/ 3 w 121"/>
                <a:gd name="T13" fmla="*/ 6 h 30"/>
                <a:gd name="T14" fmla="*/ 2 w 121"/>
                <a:gd name="T15" fmla="*/ 9 h 30"/>
                <a:gd name="T16" fmla="*/ 0 w 121"/>
                <a:gd name="T17" fmla="*/ 12 h 30"/>
                <a:gd name="T18" fmla="*/ 0 w 121"/>
                <a:gd name="T19" fmla="*/ 14 h 30"/>
                <a:gd name="T20" fmla="*/ 0 w 121"/>
                <a:gd name="T21" fmla="*/ 17 h 30"/>
                <a:gd name="T22" fmla="*/ 2 w 121"/>
                <a:gd name="T23" fmla="*/ 21 h 30"/>
                <a:gd name="T24" fmla="*/ 3 w 121"/>
                <a:gd name="T25" fmla="*/ 23 h 30"/>
                <a:gd name="T26" fmla="*/ 5 w 121"/>
                <a:gd name="T27" fmla="*/ 25 h 30"/>
                <a:gd name="T28" fmla="*/ 7 w 121"/>
                <a:gd name="T29" fmla="*/ 27 h 30"/>
                <a:gd name="T30" fmla="*/ 9 w 121"/>
                <a:gd name="T31" fmla="*/ 29 h 30"/>
                <a:gd name="T32" fmla="*/ 13 w 121"/>
                <a:gd name="T33" fmla="*/ 30 h 30"/>
                <a:gd name="T34" fmla="*/ 15 w 121"/>
                <a:gd name="T35" fmla="*/ 30 h 30"/>
                <a:gd name="T36" fmla="*/ 105 w 121"/>
                <a:gd name="T37" fmla="*/ 30 h 30"/>
                <a:gd name="T38" fmla="*/ 109 w 121"/>
                <a:gd name="T39" fmla="*/ 30 h 30"/>
                <a:gd name="T40" fmla="*/ 111 w 121"/>
                <a:gd name="T41" fmla="*/ 29 h 30"/>
                <a:gd name="T42" fmla="*/ 114 w 121"/>
                <a:gd name="T43" fmla="*/ 27 h 30"/>
                <a:gd name="T44" fmla="*/ 117 w 121"/>
                <a:gd name="T45" fmla="*/ 25 h 30"/>
                <a:gd name="T46" fmla="*/ 118 w 121"/>
                <a:gd name="T47" fmla="*/ 23 h 30"/>
                <a:gd name="T48" fmla="*/ 120 w 121"/>
                <a:gd name="T49" fmla="*/ 21 h 30"/>
                <a:gd name="T50" fmla="*/ 121 w 121"/>
                <a:gd name="T51" fmla="*/ 17 h 30"/>
                <a:gd name="T52" fmla="*/ 121 w 121"/>
                <a:gd name="T53" fmla="*/ 14 h 30"/>
                <a:gd name="T54" fmla="*/ 121 w 121"/>
                <a:gd name="T55" fmla="*/ 12 h 30"/>
                <a:gd name="T56" fmla="*/ 120 w 121"/>
                <a:gd name="T57" fmla="*/ 9 h 30"/>
                <a:gd name="T58" fmla="*/ 118 w 121"/>
                <a:gd name="T59" fmla="*/ 6 h 30"/>
                <a:gd name="T60" fmla="*/ 117 w 121"/>
                <a:gd name="T61" fmla="*/ 4 h 30"/>
                <a:gd name="T62" fmla="*/ 114 w 121"/>
                <a:gd name="T63" fmla="*/ 2 h 30"/>
                <a:gd name="T64" fmla="*/ 111 w 121"/>
                <a:gd name="T65" fmla="*/ 1 h 30"/>
                <a:gd name="T66" fmla="*/ 109 w 121"/>
                <a:gd name="T67" fmla="*/ 0 h 30"/>
                <a:gd name="T68" fmla="*/ 105 w 12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1" h="30">
                  <a:moveTo>
                    <a:pt x="105" y="0"/>
                  </a:moveTo>
                  <a:lnTo>
                    <a:pt x="15" y="0"/>
                  </a:lnTo>
                  <a:lnTo>
                    <a:pt x="13" y="0"/>
                  </a:lnTo>
                  <a:lnTo>
                    <a:pt x="9" y="1"/>
                  </a:lnTo>
                  <a:lnTo>
                    <a:pt x="7" y="2"/>
                  </a:lnTo>
                  <a:lnTo>
                    <a:pt x="5" y="4"/>
                  </a:lnTo>
                  <a:lnTo>
                    <a:pt x="3" y="6"/>
                  </a:lnTo>
                  <a:lnTo>
                    <a:pt x="2" y="9"/>
                  </a:lnTo>
                  <a:lnTo>
                    <a:pt x="0" y="12"/>
                  </a:lnTo>
                  <a:lnTo>
                    <a:pt x="0" y="14"/>
                  </a:lnTo>
                  <a:lnTo>
                    <a:pt x="0" y="17"/>
                  </a:lnTo>
                  <a:lnTo>
                    <a:pt x="2" y="21"/>
                  </a:lnTo>
                  <a:lnTo>
                    <a:pt x="3" y="23"/>
                  </a:lnTo>
                  <a:lnTo>
                    <a:pt x="5" y="25"/>
                  </a:lnTo>
                  <a:lnTo>
                    <a:pt x="7" y="27"/>
                  </a:lnTo>
                  <a:lnTo>
                    <a:pt x="9" y="29"/>
                  </a:lnTo>
                  <a:lnTo>
                    <a:pt x="13" y="30"/>
                  </a:lnTo>
                  <a:lnTo>
                    <a:pt x="15" y="30"/>
                  </a:lnTo>
                  <a:lnTo>
                    <a:pt x="105" y="30"/>
                  </a:lnTo>
                  <a:lnTo>
                    <a:pt x="109" y="30"/>
                  </a:lnTo>
                  <a:lnTo>
                    <a:pt x="111" y="29"/>
                  </a:lnTo>
                  <a:lnTo>
                    <a:pt x="114" y="27"/>
                  </a:lnTo>
                  <a:lnTo>
                    <a:pt x="117" y="25"/>
                  </a:lnTo>
                  <a:lnTo>
                    <a:pt x="118" y="23"/>
                  </a:lnTo>
                  <a:lnTo>
                    <a:pt x="120" y="21"/>
                  </a:lnTo>
                  <a:lnTo>
                    <a:pt x="121" y="17"/>
                  </a:lnTo>
                  <a:lnTo>
                    <a:pt x="121" y="14"/>
                  </a:lnTo>
                  <a:lnTo>
                    <a:pt x="121" y="12"/>
                  </a:lnTo>
                  <a:lnTo>
                    <a:pt x="120" y="9"/>
                  </a:lnTo>
                  <a:lnTo>
                    <a:pt x="118" y="6"/>
                  </a:lnTo>
                  <a:lnTo>
                    <a:pt x="117" y="4"/>
                  </a:lnTo>
                  <a:lnTo>
                    <a:pt x="114" y="2"/>
                  </a:lnTo>
                  <a:lnTo>
                    <a:pt x="111" y="1"/>
                  </a:lnTo>
                  <a:lnTo>
                    <a:pt x="109" y="0"/>
                  </a:lnTo>
                  <a:lnTo>
                    <a:pt x="10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1637">
              <a:extLst>
                <a:ext uri="{FF2B5EF4-FFF2-40B4-BE49-F238E27FC236}">
                  <a16:creationId xmlns:a16="http://schemas.microsoft.com/office/drawing/2014/main" id="{81654380-670A-482D-81FB-A4FFEA61023A}"/>
                </a:ext>
              </a:extLst>
            </p:cNvPr>
            <p:cNvSpPr>
              <a:spLocks/>
            </p:cNvSpPr>
            <p:nvPr/>
          </p:nvSpPr>
          <p:spPr bwMode="auto">
            <a:xfrm>
              <a:off x="879475" y="5100638"/>
              <a:ext cx="153988" cy="85725"/>
            </a:xfrm>
            <a:custGeom>
              <a:avLst/>
              <a:gdLst>
                <a:gd name="T0" fmla="*/ 482 w 482"/>
                <a:gd name="T1" fmla="*/ 60 h 271"/>
                <a:gd name="T2" fmla="*/ 482 w 482"/>
                <a:gd name="T3" fmla="*/ 54 h 271"/>
                <a:gd name="T4" fmla="*/ 481 w 482"/>
                <a:gd name="T5" fmla="*/ 48 h 271"/>
                <a:gd name="T6" fmla="*/ 480 w 482"/>
                <a:gd name="T7" fmla="*/ 42 h 271"/>
                <a:gd name="T8" fmla="*/ 478 w 482"/>
                <a:gd name="T9" fmla="*/ 37 h 271"/>
                <a:gd name="T10" fmla="*/ 475 w 482"/>
                <a:gd name="T11" fmla="*/ 31 h 271"/>
                <a:gd name="T12" fmla="*/ 472 w 482"/>
                <a:gd name="T13" fmla="*/ 27 h 271"/>
                <a:gd name="T14" fmla="*/ 469 w 482"/>
                <a:gd name="T15" fmla="*/ 22 h 271"/>
                <a:gd name="T16" fmla="*/ 464 w 482"/>
                <a:gd name="T17" fmla="*/ 18 h 271"/>
                <a:gd name="T18" fmla="*/ 460 w 482"/>
                <a:gd name="T19" fmla="*/ 13 h 271"/>
                <a:gd name="T20" fmla="*/ 455 w 482"/>
                <a:gd name="T21" fmla="*/ 10 h 271"/>
                <a:gd name="T22" fmla="*/ 451 w 482"/>
                <a:gd name="T23" fmla="*/ 7 h 271"/>
                <a:gd name="T24" fmla="*/ 445 w 482"/>
                <a:gd name="T25" fmla="*/ 5 h 271"/>
                <a:gd name="T26" fmla="*/ 440 w 482"/>
                <a:gd name="T27" fmla="*/ 2 h 271"/>
                <a:gd name="T28" fmla="*/ 434 w 482"/>
                <a:gd name="T29" fmla="*/ 1 h 271"/>
                <a:gd name="T30" fmla="*/ 428 w 482"/>
                <a:gd name="T31" fmla="*/ 0 h 271"/>
                <a:gd name="T32" fmla="*/ 422 w 482"/>
                <a:gd name="T33" fmla="*/ 0 h 271"/>
                <a:gd name="T34" fmla="*/ 59 w 482"/>
                <a:gd name="T35" fmla="*/ 0 h 271"/>
                <a:gd name="T36" fmla="*/ 54 w 482"/>
                <a:gd name="T37" fmla="*/ 0 h 271"/>
                <a:gd name="T38" fmla="*/ 47 w 482"/>
                <a:gd name="T39" fmla="*/ 1 h 271"/>
                <a:gd name="T40" fmla="*/ 42 w 482"/>
                <a:gd name="T41" fmla="*/ 2 h 271"/>
                <a:gd name="T42" fmla="*/ 36 w 482"/>
                <a:gd name="T43" fmla="*/ 5 h 271"/>
                <a:gd name="T44" fmla="*/ 31 w 482"/>
                <a:gd name="T45" fmla="*/ 7 h 271"/>
                <a:gd name="T46" fmla="*/ 26 w 482"/>
                <a:gd name="T47" fmla="*/ 10 h 271"/>
                <a:gd name="T48" fmla="*/ 22 w 482"/>
                <a:gd name="T49" fmla="*/ 13 h 271"/>
                <a:gd name="T50" fmla="*/ 17 w 482"/>
                <a:gd name="T51" fmla="*/ 18 h 271"/>
                <a:gd name="T52" fmla="*/ 13 w 482"/>
                <a:gd name="T53" fmla="*/ 22 h 271"/>
                <a:gd name="T54" fmla="*/ 10 w 482"/>
                <a:gd name="T55" fmla="*/ 27 h 271"/>
                <a:gd name="T56" fmla="*/ 6 w 482"/>
                <a:gd name="T57" fmla="*/ 31 h 271"/>
                <a:gd name="T58" fmla="*/ 4 w 482"/>
                <a:gd name="T59" fmla="*/ 37 h 271"/>
                <a:gd name="T60" fmla="*/ 2 w 482"/>
                <a:gd name="T61" fmla="*/ 42 h 271"/>
                <a:gd name="T62" fmla="*/ 1 w 482"/>
                <a:gd name="T63" fmla="*/ 48 h 271"/>
                <a:gd name="T64" fmla="*/ 0 w 482"/>
                <a:gd name="T65" fmla="*/ 54 h 271"/>
                <a:gd name="T66" fmla="*/ 0 w 482"/>
                <a:gd name="T67" fmla="*/ 60 h 271"/>
                <a:gd name="T68" fmla="*/ 0 w 482"/>
                <a:gd name="T69" fmla="*/ 271 h 271"/>
                <a:gd name="T70" fmla="*/ 482 w 482"/>
                <a:gd name="T71" fmla="*/ 271 h 271"/>
                <a:gd name="T72" fmla="*/ 482 w 482"/>
                <a:gd name="T73" fmla="*/ 6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82" h="271">
                  <a:moveTo>
                    <a:pt x="482" y="60"/>
                  </a:moveTo>
                  <a:lnTo>
                    <a:pt x="482" y="54"/>
                  </a:lnTo>
                  <a:lnTo>
                    <a:pt x="481" y="48"/>
                  </a:lnTo>
                  <a:lnTo>
                    <a:pt x="480" y="42"/>
                  </a:lnTo>
                  <a:lnTo>
                    <a:pt x="478" y="37"/>
                  </a:lnTo>
                  <a:lnTo>
                    <a:pt x="475" y="31"/>
                  </a:lnTo>
                  <a:lnTo>
                    <a:pt x="472" y="27"/>
                  </a:lnTo>
                  <a:lnTo>
                    <a:pt x="469" y="22"/>
                  </a:lnTo>
                  <a:lnTo>
                    <a:pt x="464" y="18"/>
                  </a:lnTo>
                  <a:lnTo>
                    <a:pt x="460" y="13"/>
                  </a:lnTo>
                  <a:lnTo>
                    <a:pt x="455" y="10"/>
                  </a:lnTo>
                  <a:lnTo>
                    <a:pt x="451" y="7"/>
                  </a:lnTo>
                  <a:lnTo>
                    <a:pt x="445" y="5"/>
                  </a:lnTo>
                  <a:lnTo>
                    <a:pt x="440" y="2"/>
                  </a:lnTo>
                  <a:lnTo>
                    <a:pt x="434" y="1"/>
                  </a:lnTo>
                  <a:lnTo>
                    <a:pt x="428" y="0"/>
                  </a:lnTo>
                  <a:lnTo>
                    <a:pt x="422" y="0"/>
                  </a:lnTo>
                  <a:lnTo>
                    <a:pt x="59" y="0"/>
                  </a:lnTo>
                  <a:lnTo>
                    <a:pt x="54" y="0"/>
                  </a:lnTo>
                  <a:lnTo>
                    <a:pt x="47" y="1"/>
                  </a:lnTo>
                  <a:lnTo>
                    <a:pt x="42" y="2"/>
                  </a:lnTo>
                  <a:lnTo>
                    <a:pt x="36" y="5"/>
                  </a:lnTo>
                  <a:lnTo>
                    <a:pt x="31" y="7"/>
                  </a:lnTo>
                  <a:lnTo>
                    <a:pt x="26" y="10"/>
                  </a:lnTo>
                  <a:lnTo>
                    <a:pt x="22" y="13"/>
                  </a:lnTo>
                  <a:lnTo>
                    <a:pt x="17" y="18"/>
                  </a:lnTo>
                  <a:lnTo>
                    <a:pt x="13" y="22"/>
                  </a:lnTo>
                  <a:lnTo>
                    <a:pt x="10" y="27"/>
                  </a:lnTo>
                  <a:lnTo>
                    <a:pt x="6" y="31"/>
                  </a:lnTo>
                  <a:lnTo>
                    <a:pt x="4" y="37"/>
                  </a:lnTo>
                  <a:lnTo>
                    <a:pt x="2" y="42"/>
                  </a:lnTo>
                  <a:lnTo>
                    <a:pt x="1" y="48"/>
                  </a:lnTo>
                  <a:lnTo>
                    <a:pt x="0" y="54"/>
                  </a:lnTo>
                  <a:lnTo>
                    <a:pt x="0" y="60"/>
                  </a:lnTo>
                  <a:lnTo>
                    <a:pt x="0" y="271"/>
                  </a:lnTo>
                  <a:lnTo>
                    <a:pt x="482" y="271"/>
                  </a:lnTo>
                  <a:lnTo>
                    <a:pt x="4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1638">
              <a:extLst>
                <a:ext uri="{FF2B5EF4-FFF2-40B4-BE49-F238E27FC236}">
                  <a16:creationId xmlns:a16="http://schemas.microsoft.com/office/drawing/2014/main" id="{FB01E3B0-9770-4D5C-9138-8D07EBC83D72}"/>
                </a:ext>
              </a:extLst>
            </p:cNvPr>
            <p:cNvSpPr>
              <a:spLocks/>
            </p:cNvSpPr>
            <p:nvPr/>
          </p:nvSpPr>
          <p:spPr bwMode="auto">
            <a:xfrm>
              <a:off x="879475" y="5195888"/>
              <a:ext cx="153988" cy="19050"/>
            </a:xfrm>
            <a:custGeom>
              <a:avLst/>
              <a:gdLst>
                <a:gd name="T0" fmla="*/ 361 w 482"/>
                <a:gd name="T1" fmla="*/ 30 h 60"/>
                <a:gd name="T2" fmla="*/ 424 w 482"/>
                <a:gd name="T3" fmla="*/ 30 h 60"/>
                <a:gd name="T4" fmla="*/ 475 w 482"/>
                <a:gd name="T5" fmla="*/ 30 h 60"/>
                <a:gd name="T6" fmla="*/ 478 w 482"/>
                <a:gd name="T7" fmla="*/ 23 h 60"/>
                <a:gd name="T8" fmla="*/ 481 w 482"/>
                <a:gd name="T9" fmla="*/ 17 h 60"/>
                <a:gd name="T10" fmla="*/ 482 w 482"/>
                <a:gd name="T11" fmla="*/ 9 h 60"/>
                <a:gd name="T12" fmla="*/ 482 w 482"/>
                <a:gd name="T13" fmla="*/ 2 h 60"/>
                <a:gd name="T14" fmla="*/ 482 w 482"/>
                <a:gd name="T15" fmla="*/ 0 h 60"/>
                <a:gd name="T16" fmla="*/ 0 w 482"/>
                <a:gd name="T17" fmla="*/ 0 h 60"/>
                <a:gd name="T18" fmla="*/ 0 w 482"/>
                <a:gd name="T19" fmla="*/ 6 h 60"/>
                <a:gd name="T20" fmla="*/ 1 w 482"/>
                <a:gd name="T21" fmla="*/ 11 h 60"/>
                <a:gd name="T22" fmla="*/ 2 w 482"/>
                <a:gd name="T23" fmla="*/ 18 h 60"/>
                <a:gd name="T24" fmla="*/ 4 w 482"/>
                <a:gd name="T25" fmla="*/ 23 h 60"/>
                <a:gd name="T26" fmla="*/ 6 w 482"/>
                <a:gd name="T27" fmla="*/ 28 h 60"/>
                <a:gd name="T28" fmla="*/ 10 w 482"/>
                <a:gd name="T29" fmla="*/ 33 h 60"/>
                <a:gd name="T30" fmla="*/ 13 w 482"/>
                <a:gd name="T31" fmla="*/ 38 h 60"/>
                <a:gd name="T32" fmla="*/ 17 w 482"/>
                <a:gd name="T33" fmla="*/ 42 h 60"/>
                <a:gd name="T34" fmla="*/ 22 w 482"/>
                <a:gd name="T35" fmla="*/ 47 h 60"/>
                <a:gd name="T36" fmla="*/ 26 w 482"/>
                <a:gd name="T37" fmla="*/ 50 h 60"/>
                <a:gd name="T38" fmla="*/ 31 w 482"/>
                <a:gd name="T39" fmla="*/ 53 h 60"/>
                <a:gd name="T40" fmla="*/ 36 w 482"/>
                <a:gd name="T41" fmla="*/ 55 h 60"/>
                <a:gd name="T42" fmla="*/ 42 w 482"/>
                <a:gd name="T43" fmla="*/ 58 h 60"/>
                <a:gd name="T44" fmla="*/ 47 w 482"/>
                <a:gd name="T45" fmla="*/ 59 h 60"/>
                <a:gd name="T46" fmla="*/ 54 w 482"/>
                <a:gd name="T47" fmla="*/ 60 h 60"/>
                <a:gd name="T48" fmla="*/ 59 w 482"/>
                <a:gd name="T49" fmla="*/ 60 h 60"/>
                <a:gd name="T50" fmla="*/ 282 w 482"/>
                <a:gd name="T51" fmla="*/ 60 h 60"/>
                <a:gd name="T52" fmla="*/ 291 w 482"/>
                <a:gd name="T53" fmla="*/ 53 h 60"/>
                <a:gd name="T54" fmla="*/ 299 w 482"/>
                <a:gd name="T55" fmla="*/ 48 h 60"/>
                <a:gd name="T56" fmla="*/ 308 w 482"/>
                <a:gd name="T57" fmla="*/ 42 h 60"/>
                <a:gd name="T58" fmla="*/ 318 w 482"/>
                <a:gd name="T59" fmla="*/ 38 h 60"/>
                <a:gd name="T60" fmla="*/ 328 w 482"/>
                <a:gd name="T61" fmla="*/ 34 h 60"/>
                <a:gd name="T62" fmla="*/ 339 w 482"/>
                <a:gd name="T63" fmla="*/ 32 h 60"/>
                <a:gd name="T64" fmla="*/ 350 w 482"/>
                <a:gd name="T65" fmla="*/ 30 h 60"/>
                <a:gd name="T66" fmla="*/ 361 w 482"/>
                <a:gd name="T67" fmla="*/ 3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2" h="60">
                  <a:moveTo>
                    <a:pt x="361" y="30"/>
                  </a:moveTo>
                  <a:lnTo>
                    <a:pt x="424" y="30"/>
                  </a:lnTo>
                  <a:lnTo>
                    <a:pt x="475" y="30"/>
                  </a:lnTo>
                  <a:lnTo>
                    <a:pt x="478" y="23"/>
                  </a:lnTo>
                  <a:lnTo>
                    <a:pt x="481" y="17"/>
                  </a:lnTo>
                  <a:lnTo>
                    <a:pt x="482" y="9"/>
                  </a:lnTo>
                  <a:lnTo>
                    <a:pt x="482" y="2"/>
                  </a:lnTo>
                  <a:lnTo>
                    <a:pt x="482" y="0"/>
                  </a:lnTo>
                  <a:lnTo>
                    <a:pt x="0" y="0"/>
                  </a:lnTo>
                  <a:lnTo>
                    <a:pt x="0" y="6"/>
                  </a:lnTo>
                  <a:lnTo>
                    <a:pt x="1" y="11"/>
                  </a:lnTo>
                  <a:lnTo>
                    <a:pt x="2" y="18"/>
                  </a:lnTo>
                  <a:lnTo>
                    <a:pt x="4" y="23"/>
                  </a:lnTo>
                  <a:lnTo>
                    <a:pt x="6" y="28"/>
                  </a:lnTo>
                  <a:lnTo>
                    <a:pt x="10" y="33"/>
                  </a:lnTo>
                  <a:lnTo>
                    <a:pt x="13" y="38"/>
                  </a:lnTo>
                  <a:lnTo>
                    <a:pt x="17" y="42"/>
                  </a:lnTo>
                  <a:lnTo>
                    <a:pt x="22" y="47"/>
                  </a:lnTo>
                  <a:lnTo>
                    <a:pt x="26" y="50"/>
                  </a:lnTo>
                  <a:lnTo>
                    <a:pt x="31" y="53"/>
                  </a:lnTo>
                  <a:lnTo>
                    <a:pt x="36" y="55"/>
                  </a:lnTo>
                  <a:lnTo>
                    <a:pt x="42" y="58"/>
                  </a:lnTo>
                  <a:lnTo>
                    <a:pt x="47" y="59"/>
                  </a:lnTo>
                  <a:lnTo>
                    <a:pt x="54" y="60"/>
                  </a:lnTo>
                  <a:lnTo>
                    <a:pt x="59" y="60"/>
                  </a:lnTo>
                  <a:lnTo>
                    <a:pt x="282" y="60"/>
                  </a:lnTo>
                  <a:lnTo>
                    <a:pt x="291" y="53"/>
                  </a:lnTo>
                  <a:lnTo>
                    <a:pt x="299" y="48"/>
                  </a:lnTo>
                  <a:lnTo>
                    <a:pt x="308" y="42"/>
                  </a:lnTo>
                  <a:lnTo>
                    <a:pt x="318" y="38"/>
                  </a:lnTo>
                  <a:lnTo>
                    <a:pt x="328" y="34"/>
                  </a:lnTo>
                  <a:lnTo>
                    <a:pt x="339" y="32"/>
                  </a:lnTo>
                  <a:lnTo>
                    <a:pt x="350" y="30"/>
                  </a:lnTo>
                  <a:lnTo>
                    <a:pt x="361"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1639">
              <a:extLst>
                <a:ext uri="{FF2B5EF4-FFF2-40B4-BE49-F238E27FC236}">
                  <a16:creationId xmlns:a16="http://schemas.microsoft.com/office/drawing/2014/main" id="{B5E3BED9-C2BD-4A86-AB16-4FB4F8651284}"/>
                </a:ext>
              </a:extLst>
            </p:cNvPr>
            <p:cNvSpPr>
              <a:spLocks/>
            </p:cNvSpPr>
            <p:nvPr/>
          </p:nvSpPr>
          <p:spPr bwMode="auto">
            <a:xfrm>
              <a:off x="965200" y="5214938"/>
              <a:ext cx="201613" cy="106363"/>
            </a:xfrm>
            <a:custGeom>
              <a:avLst/>
              <a:gdLst>
                <a:gd name="T0" fmla="*/ 543 w 633"/>
                <a:gd name="T1" fmla="*/ 0 h 332"/>
                <a:gd name="T2" fmla="*/ 153 w 633"/>
                <a:gd name="T3" fmla="*/ 0 h 332"/>
                <a:gd name="T4" fmla="*/ 90 w 633"/>
                <a:gd name="T5" fmla="*/ 0 h 332"/>
                <a:gd name="T6" fmla="*/ 82 w 633"/>
                <a:gd name="T7" fmla="*/ 1 h 332"/>
                <a:gd name="T8" fmla="*/ 73 w 633"/>
                <a:gd name="T9" fmla="*/ 2 h 332"/>
                <a:gd name="T10" fmla="*/ 64 w 633"/>
                <a:gd name="T11" fmla="*/ 4 h 332"/>
                <a:gd name="T12" fmla="*/ 55 w 633"/>
                <a:gd name="T13" fmla="*/ 8 h 332"/>
                <a:gd name="T14" fmla="*/ 47 w 633"/>
                <a:gd name="T15" fmla="*/ 11 h 332"/>
                <a:gd name="T16" fmla="*/ 40 w 633"/>
                <a:gd name="T17" fmla="*/ 15 h 332"/>
                <a:gd name="T18" fmla="*/ 33 w 633"/>
                <a:gd name="T19" fmla="*/ 21 h 332"/>
                <a:gd name="T20" fmla="*/ 26 w 633"/>
                <a:gd name="T21" fmla="*/ 26 h 332"/>
                <a:gd name="T22" fmla="*/ 21 w 633"/>
                <a:gd name="T23" fmla="*/ 33 h 332"/>
                <a:gd name="T24" fmla="*/ 15 w 633"/>
                <a:gd name="T25" fmla="*/ 40 h 332"/>
                <a:gd name="T26" fmla="*/ 11 w 633"/>
                <a:gd name="T27" fmla="*/ 47 h 332"/>
                <a:gd name="T28" fmla="*/ 7 w 633"/>
                <a:gd name="T29" fmla="*/ 55 h 332"/>
                <a:gd name="T30" fmla="*/ 4 w 633"/>
                <a:gd name="T31" fmla="*/ 64 h 332"/>
                <a:gd name="T32" fmla="*/ 2 w 633"/>
                <a:gd name="T33" fmla="*/ 72 h 332"/>
                <a:gd name="T34" fmla="*/ 1 w 633"/>
                <a:gd name="T35" fmla="*/ 82 h 332"/>
                <a:gd name="T36" fmla="*/ 0 w 633"/>
                <a:gd name="T37" fmla="*/ 91 h 332"/>
                <a:gd name="T38" fmla="*/ 0 w 633"/>
                <a:gd name="T39" fmla="*/ 332 h 332"/>
                <a:gd name="T40" fmla="*/ 633 w 633"/>
                <a:gd name="T41" fmla="*/ 332 h 332"/>
                <a:gd name="T42" fmla="*/ 633 w 633"/>
                <a:gd name="T43" fmla="*/ 91 h 332"/>
                <a:gd name="T44" fmla="*/ 633 w 633"/>
                <a:gd name="T45" fmla="*/ 82 h 332"/>
                <a:gd name="T46" fmla="*/ 632 w 633"/>
                <a:gd name="T47" fmla="*/ 72 h 332"/>
                <a:gd name="T48" fmla="*/ 630 w 633"/>
                <a:gd name="T49" fmla="*/ 64 h 332"/>
                <a:gd name="T50" fmla="*/ 627 w 633"/>
                <a:gd name="T51" fmla="*/ 55 h 332"/>
                <a:gd name="T52" fmla="*/ 622 w 633"/>
                <a:gd name="T53" fmla="*/ 47 h 332"/>
                <a:gd name="T54" fmla="*/ 618 w 633"/>
                <a:gd name="T55" fmla="*/ 40 h 332"/>
                <a:gd name="T56" fmla="*/ 614 w 633"/>
                <a:gd name="T57" fmla="*/ 33 h 332"/>
                <a:gd name="T58" fmla="*/ 607 w 633"/>
                <a:gd name="T59" fmla="*/ 26 h 332"/>
                <a:gd name="T60" fmla="*/ 600 w 633"/>
                <a:gd name="T61" fmla="*/ 21 h 332"/>
                <a:gd name="T62" fmla="*/ 594 w 633"/>
                <a:gd name="T63" fmla="*/ 15 h 332"/>
                <a:gd name="T64" fmla="*/ 586 w 633"/>
                <a:gd name="T65" fmla="*/ 11 h 332"/>
                <a:gd name="T66" fmla="*/ 578 w 633"/>
                <a:gd name="T67" fmla="*/ 8 h 332"/>
                <a:gd name="T68" fmla="*/ 570 w 633"/>
                <a:gd name="T69" fmla="*/ 4 h 332"/>
                <a:gd name="T70" fmla="*/ 562 w 633"/>
                <a:gd name="T71" fmla="*/ 2 h 332"/>
                <a:gd name="T72" fmla="*/ 553 w 633"/>
                <a:gd name="T73" fmla="*/ 1 h 332"/>
                <a:gd name="T74" fmla="*/ 543 w 633"/>
                <a:gd name="T75" fmla="*/ 0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332">
                  <a:moveTo>
                    <a:pt x="543" y="0"/>
                  </a:moveTo>
                  <a:lnTo>
                    <a:pt x="153" y="0"/>
                  </a:lnTo>
                  <a:lnTo>
                    <a:pt x="90" y="0"/>
                  </a:lnTo>
                  <a:lnTo>
                    <a:pt x="82" y="1"/>
                  </a:lnTo>
                  <a:lnTo>
                    <a:pt x="73" y="2"/>
                  </a:lnTo>
                  <a:lnTo>
                    <a:pt x="64" y="4"/>
                  </a:lnTo>
                  <a:lnTo>
                    <a:pt x="55" y="8"/>
                  </a:lnTo>
                  <a:lnTo>
                    <a:pt x="47" y="11"/>
                  </a:lnTo>
                  <a:lnTo>
                    <a:pt x="40" y="15"/>
                  </a:lnTo>
                  <a:lnTo>
                    <a:pt x="33" y="21"/>
                  </a:lnTo>
                  <a:lnTo>
                    <a:pt x="26" y="26"/>
                  </a:lnTo>
                  <a:lnTo>
                    <a:pt x="21" y="33"/>
                  </a:lnTo>
                  <a:lnTo>
                    <a:pt x="15" y="40"/>
                  </a:lnTo>
                  <a:lnTo>
                    <a:pt x="11" y="47"/>
                  </a:lnTo>
                  <a:lnTo>
                    <a:pt x="7" y="55"/>
                  </a:lnTo>
                  <a:lnTo>
                    <a:pt x="4" y="64"/>
                  </a:lnTo>
                  <a:lnTo>
                    <a:pt x="2" y="72"/>
                  </a:lnTo>
                  <a:lnTo>
                    <a:pt x="1" y="82"/>
                  </a:lnTo>
                  <a:lnTo>
                    <a:pt x="0" y="91"/>
                  </a:lnTo>
                  <a:lnTo>
                    <a:pt x="0" y="332"/>
                  </a:lnTo>
                  <a:lnTo>
                    <a:pt x="633" y="332"/>
                  </a:lnTo>
                  <a:lnTo>
                    <a:pt x="633" y="91"/>
                  </a:lnTo>
                  <a:lnTo>
                    <a:pt x="633" y="82"/>
                  </a:lnTo>
                  <a:lnTo>
                    <a:pt x="632" y="72"/>
                  </a:lnTo>
                  <a:lnTo>
                    <a:pt x="630" y="64"/>
                  </a:lnTo>
                  <a:lnTo>
                    <a:pt x="627" y="55"/>
                  </a:lnTo>
                  <a:lnTo>
                    <a:pt x="622" y="47"/>
                  </a:lnTo>
                  <a:lnTo>
                    <a:pt x="618" y="40"/>
                  </a:lnTo>
                  <a:lnTo>
                    <a:pt x="614" y="33"/>
                  </a:lnTo>
                  <a:lnTo>
                    <a:pt x="607" y="26"/>
                  </a:lnTo>
                  <a:lnTo>
                    <a:pt x="600" y="21"/>
                  </a:lnTo>
                  <a:lnTo>
                    <a:pt x="594" y="15"/>
                  </a:lnTo>
                  <a:lnTo>
                    <a:pt x="586" y="11"/>
                  </a:lnTo>
                  <a:lnTo>
                    <a:pt x="578" y="8"/>
                  </a:lnTo>
                  <a:lnTo>
                    <a:pt x="570" y="4"/>
                  </a:lnTo>
                  <a:lnTo>
                    <a:pt x="562" y="2"/>
                  </a:lnTo>
                  <a:lnTo>
                    <a:pt x="553" y="1"/>
                  </a:lnTo>
                  <a:lnTo>
                    <a:pt x="54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1640">
              <a:extLst>
                <a:ext uri="{FF2B5EF4-FFF2-40B4-BE49-F238E27FC236}">
                  <a16:creationId xmlns:a16="http://schemas.microsoft.com/office/drawing/2014/main" id="{8A8D0C73-A5C6-464E-846B-C5C294BF2272}"/>
                </a:ext>
              </a:extLst>
            </p:cNvPr>
            <p:cNvSpPr>
              <a:spLocks noEditPoints="1"/>
            </p:cNvSpPr>
            <p:nvPr/>
          </p:nvSpPr>
          <p:spPr bwMode="auto">
            <a:xfrm>
              <a:off x="965200" y="5330825"/>
              <a:ext cx="201613" cy="57150"/>
            </a:xfrm>
            <a:custGeom>
              <a:avLst/>
              <a:gdLst>
                <a:gd name="T0" fmla="*/ 322 w 633"/>
                <a:gd name="T1" fmla="*/ 23 h 181"/>
                <a:gd name="T2" fmla="*/ 329 w 633"/>
                <a:gd name="T3" fmla="*/ 26 h 181"/>
                <a:gd name="T4" fmla="*/ 336 w 633"/>
                <a:gd name="T5" fmla="*/ 33 h 181"/>
                <a:gd name="T6" fmla="*/ 339 w 633"/>
                <a:gd name="T7" fmla="*/ 41 h 181"/>
                <a:gd name="T8" fmla="*/ 339 w 633"/>
                <a:gd name="T9" fmla="*/ 51 h 181"/>
                <a:gd name="T10" fmla="*/ 336 w 633"/>
                <a:gd name="T11" fmla="*/ 58 h 181"/>
                <a:gd name="T12" fmla="*/ 329 w 633"/>
                <a:gd name="T13" fmla="*/ 64 h 181"/>
                <a:gd name="T14" fmla="*/ 322 w 633"/>
                <a:gd name="T15" fmla="*/ 67 h 181"/>
                <a:gd name="T16" fmla="*/ 313 w 633"/>
                <a:gd name="T17" fmla="*/ 67 h 181"/>
                <a:gd name="T18" fmla="*/ 304 w 633"/>
                <a:gd name="T19" fmla="*/ 64 h 181"/>
                <a:gd name="T20" fmla="*/ 298 w 633"/>
                <a:gd name="T21" fmla="*/ 58 h 181"/>
                <a:gd name="T22" fmla="*/ 295 w 633"/>
                <a:gd name="T23" fmla="*/ 51 h 181"/>
                <a:gd name="T24" fmla="*/ 295 w 633"/>
                <a:gd name="T25" fmla="*/ 41 h 181"/>
                <a:gd name="T26" fmla="*/ 298 w 633"/>
                <a:gd name="T27" fmla="*/ 33 h 181"/>
                <a:gd name="T28" fmla="*/ 304 w 633"/>
                <a:gd name="T29" fmla="*/ 26 h 181"/>
                <a:gd name="T30" fmla="*/ 313 w 633"/>
                <a:gd name="T31" fmla="*/ 23 h 181"/>
                <a:gd name="T32" fmla="*/ 0 w 633"/>
                <a:gd name="T33" fmla="*/ 31 h 181"/>
                <a:gd name="T34" fmla="*/ 2 w 633"/>
                <a:gd name="T35" fmla="*/ 48 h 181"/>
                <a:gd name="T36" fmla="*/ 7 w 633"/>
                <a:gd name="T37" fmla="*/ 66 h 181"/>
                <a:gd name="T38" fmla="*/ 15 w 633"/>
                <a:gd name="T39" fmla="*/ 80 h 181"/>
                <a:gd name="T40" fmla="*/ 26 w 633"/>
                <a:gd name="T41" fmla="*/ 95 h 181"/>
                <a:gd name="T42" fmla="*/ 40 w 633"/>
                <a:gd name="T43" fmla="*/ 106 h 181"/>
                <a:gd name="T44" fmla="*/ 55 w 633"/>
                <a:gd name="T45" fmla="*/ 114 h 181"/>
                <a:gd name="T46" fmla="*/ 73 w 633"/>
                <a:gd name="T47" fmla="*/ 119 h 181"/>
                <a:gd name="T48" fmla="*/ 90 w 633"/>
                <a:gd name="T49" fmla="*/ 121 h 181"/>
                <a:gd name="T50" fmla="*/ 302 w 633"/>
                <a:gd name="T51" fmla="*/ 151 h 181"/>
                <a:gd name="T52" fmla="*/ 163 w 633"/>
                <a:gd name="T53" fmla="*/ 151 h 181"/>
                <a:gd name="T54" fmla="*/ 158 w 633"/>
                <a:gd name="T55" fmla="*/ 153 h 181"/>
                <a:gd name="T56" fmla="*/ 153 w 633"/>
                <a:gd name="T57" fmla="*/ 158 h 181"/>
                <a:gd name="T58" fmla="*/ 151 w 633"/>
                <a:gd name="T59" fmla="*/ 163 h 181"/>
                <a:gd name="T60" fmla="*/ 151 w 633"/>
                <a:gd name="T61" fmla="*/ 169 h 181"/>
                <a:gd name="T62" fmla="*/ 153 w 633"/>
                <a:gd name="T63" fmla="*/ 174 h 181"/>
                <a:gd name="T64" fmla="*/ 158 w 633"/>
                <a:gd name="T65" fmla="*/ 179 h 181"/>
                <a:gd name="T66" fmla="*/ 163 w 633"/>
                <a:gd name="T67" fmla="*/ 181 h 181"/>
                <a:gd name="T68" fmla="*/ 468 w 633"/>
                <a:gd name="T69" fmla="*/ 181 h 181"/>
                <a:gd name="T70" fmla="*/ 474 w 633"/>
                <a:gd name="T71" fmla="*/ 180 h 181"/>
                <a:gd name="T72" fmla="*/ 479 w 633"/>
                <a:gd name="T73" fmla="*/ 177 h 181"/>
                <a:gd name="T74" fmla="*/ 482 w 633"/>
                <a:gd name="T75" fmla="*/ 172 h 181"/>
                <a:gd name="T76" fmla="*/ 483 w 633"/>
                <a:gd name="T77" fmla="*/ 167 h 181"/>
                <a:gd name="T78" fmla="*/ 482 w 633"/>
                <a:gd name="T79" fmla="*/ 160 h 181"/>
                <a:gd name="T80" fmla="*/ 479 w 633"/>
                <a:gd name="T81" fmla="*/ 156 h 181"/>
                <a:gd name="T82" fmla="*/ 474 w 633"/>
                <a:gd name="T83" fmla="*/ 152 h 181"/>
                <a:gd name="T84" fmla="*/ 468 w 633"/>
                <a:gd name="T85" fmla="*/ 151 h 181"/>
                <a:gd name="T86" fmla="*/ 332 w 633"/>
                <a:gd name="T87" fmla="*/ 121 h 181"/>
                <a:gd name="T88" fmla="*/ 553 w 633"/>
                <a:gd name="T89" fmla="*/ 120 h 181"/>
                <a:gd name="T90" fmla="*/ 570 w 633"/>
                <a:gd name="T91" fmla="*/ 117 h 181"/>
                <a:gd name="T92" fmla="*/ 586 w 633"/>
                <a:gd name="T93" fmla="*/ 110 h 181"/>
                <a:gd name="T94" fmla="*/ 600 w 633"/>
                <a:gd name="T95" fmla="*/ 100 h 181"/>
                <a:gd name="T96" fmla="*/ 614 w 633"/>
                <a:gd name="T97" fmla="*/ 88 h 181"/>
                <a:gd name="T98" fmla="*/ 622 w 633"/>
                <a:gd name="T99" fmla="*/ 74 h 181"/>
                <a:gd name="T100" fmla="*/ 630 w 633"/>
                <a:gd name="T101" fmla="*/ 57 h 181"/>
                <a:gd name="T102" fmla="*/ 633 w 633"/>
                <a:gd name="T103" fmla="*/ 39 h 181"/>
                <a:gd name="T104" fmla="*/ 633 w 633"/>
                <a:gd name="T105" fmla="*/ 0 h 181"/>
                <a:gd name="T106" fmla="*/ 0 w 633"/>
                <a:gd name="T107" fmla="*/ 31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3" h="181">
                  <a:moveTo>
                    <a:pt x="317" y="23"/>
                  </a:moveTo>
                  <a:lnTo>
                    <a:pt x="322" y="23"/>
                  </a:lnTo>
                  <a:lnTo>
                    <a:pt x="326" y="25"/>
                  </a:lnTo>
                  <a:lnTo>
                    <a:pt x="329" y="26"/>
                  </a:lnTo>
                  <a:lnTo>
                    <a:pt x="333" y="30"/>
                  </a:lnTo>
                  <a:lnTo>
                    <a:pt x="336" y="33"/>
                  </a:lnTo>
                  <a:lnTo>
                    <a:pt x="338" y="36"/>
                  </a:lnTo>
                  <a:lnTo>
                    <a:pt x="339" y="41"/>
                  </a:lnTo>
                  <a:lnTo>
                    <a:pt x="339" y="45"/>
                  </a:lnTo>
                  <a:lnTo>
                    <a:pt x="339" y="51"/>
                  </a:lnTo>
                  <a:lnTo>
                    <a:pt x="338" y="54"/>
                  </a:lnTo>
                  <a:lnTo>
                    <a:pt x="336" y="58"/>
                  </a:lnTo>
                  <a:lnTo>
                    <a:pt x="333" y="62"/>
                  </a:lnTo>
                  <a:lnTo>
                    <a:pt x="329" y="64"/>
                  </a:lnTo>
                  <a:lnTo>
                    <a:pt x="326" y="66"/>
                  </a:lnTo>
                  <a:lnTo>
                    <a:pt x="322" y="67"/>
                  </a:lnTo>
                  <a:lnTo>
                    <a:pt x="317" y="68"/>
                  </a:lnTo>
                  <a:lnTo>
                    <a:pt x="313" y="67"/>
                  </a:lnTo>
                  <a:lnTo>
                    <a:pt x="308" y="66"/>
                  </a:lnTo>
                  <a:lnTo>
                    <a:pt x="304" y="64"/>
                  </a:lnTo>
                  <a:lnTo>
                    <a:pt x="301" y="62"/>
                  </a:lnTo>
                  <a:lnTo>
                    <a:pt x="298" y="58"/>
                  </a:lnTo>
                  <a:lnTo>
                    <a:pt x="296" y="54"/>
                  </a:lnTo>
                  <a:lnTo>
                    <a:pt x="295" y="51"/>
                  </a:lnTo>
                  <a:lnTo>
                    <a:pt x="294" y="45"/>
                  </a:lnTo>
                  <a:lnTo>
                    <a:pt x="295" y="41"/>
                  </a:lnTo>
                  <a:lnTo>
                    <a:pt x="296" y="36"/>
                  </a:lnTo>
                  <a:lnTo>
                    <a:pt x="298" y="33"/>
                  </a:lnTo>
                  <a:lnTo>
                    <a:pt x="301" y="30"/>
                  </a:lnTo>
                  <a:lnTo>
                    <a:pt x="304" y="26"/>
                  </a:lnTo>
                  <a:lnTo>
                    <a:pt x="308" y="25"/>
                  </a:lnTo>
                  <a:lnTo>
                    <a:pt x="313" y="23"/>
                  </a:lnTo>
                  <a:lnTo>
                    <a:pt x="317" y="23"/>
                  </a:lnTo>
                  <a:close/>
                  <a:moveTo>
                    <a:pt x="0" y="31"/>
                  </a:moveTo>
                  <a:lnTo>
                    <a:pt x="1" y="39"/>
                  </a:lnTo>
                  <a:lnTo>
                    <a:pt x="2" y="48"/>
                  </a:lnTo>
                  <a:lnTo>
                    <a:pt x="4" y="57"/>
                  </a:lnTo>
                  <a:lnTo>
                    <a:pt x="7" y="66"/>
                  </a:lnTo>
                  <a:lnTo>
                    <a:pt x="11" y="74"/>
                  </a:lnTo>
                  <a:lnTo>
                    <a:pt x="15" y="80"/>
                  </a:lnTo>
                  <a:lnTo>
                    <a:pt x="21" y="88"/>
                  </a:lnTo>
                  <a:lnTo>
                    <a:pt x="26" y="95"/>
                  </a:lnTo>
                  <a:lnTo>
                    <a:pt x="33" y="100"/>
                  </a:lnTo>
                  <a:lnTo>
                    <a:pt x="40" y="106"/>
                  </a:lnTo>
                  <a:lnTo>
                    <a:pt x="47" y="110"/>
                  </a:lnTo>
                  <a:lnTo>
                    <a:pt x="55" y="114"/>
                  </a:lnTo>
                  <a:lnTo>
                    <a:pt x="64" y="117"/>
                  </a:lnTo>
                  <a:lnTo>
                    <a:pt x="73" y="119"/>
                  </a:lnTo>
                  <a:lnTo>
                    <a:pt x="82" y="120"/>
                  </a:lnTo>
                  <a:lnTo>
                    <a:pt x="90" y="121"/>
                  </a:lnTo>
                  <a:lnTo>
                    <a:pt x="302" y="121"/>
                  </a:lnTo>
                  <a:lnTo>
                    <a:pt x="302" y="151"/>
                  </a:lnTo>
                  <a:lnTo>
                    <a:pt x="166" y="151"/>
                  </a:lnTo>
                  <a:lnTo>
                    <a:pt x="163" y="151"/>
                  </a:lnTo>
                  <a:lnTo>
                    <a:pt x="160" y="152"/>
                  </a:lnTo>
                  <a:lnTo>
                    <a:pt x="158" y="153"/>
                  </a:lnTo>
                  <a:lnTo>
                    <a:pt x="156" y="156"/>
                  </a:lnTo>
                  <a:lnTo>
                    <a:pt x="153" y="158"/>
                  </a:lnTo>
                  <a:lnTo>
                    <a:pt x="152" y="160"/>
                  </a:lnTo>
                  <a:lnTo>
                    <a:pt x="151" y="163"/>
                  </a:lnTo>
                  <a:lnTo>
                    <a:pt x="151" y="167"/>
                  </a:lnTo>
                  <a:lnTo>
                    <a:pt x="151" y="169"/>
                  </a:lnTo>
                  <a:lnTo>
                    <a:pt x="152" y="172"/>
                  </a:lnTo>
                  <a:lnTo>
                    <a:pt x="153" y="174"/>
                  </a:lnTo>
                  <a:lnTo>
                    <a:pt x="156" y="177"/>
                  </a:lnTo>
                  <a:lnTo>
                    <a:pt x="158" y="179"/>
                  </a:lnTo>
                  <a:lnTo>
                    <a:pt x="160" y="180"/>
                  </a:lnTo>
                  <a:lnTo>
                    <a:pt x="163" y="181"/>
                  </a:lnTo>
                  <a:lnTo>
                    <a:pt x="166" y="181"/>
                  </a:lnTo>
                  <a:lnTo>
                    <a:pt x="468" y="181"/>
                  </a:lnTo>
                  <a:lnTo>
                    <a:pt x="471" y="181"/>
                  </a:lnTo>
                  <a:lnTo>
                    <a:pt x="474" y="180"/>
                  </a:lnTo>
                  <a:lnTo>
                    <a:pt x="476" y="179"/>
                  </a:lnTo>
                  <a:lnTo>
                    <a:pt x="479" y="177"/>
                  </a:lnTo>
                  <a:lnTo>
                    <a:pt x="481" y="174"/>
                  </a:lnTo>
                  <a:lnTo>
                    <a:pt x="482" y="172"/>
                  </a:lnTo>
                  <a:lnTo>
                    <a:pt x="483" y="169"/>
                  </a:lnTo>
                  <a:lnTo>
                    <a:pt x="483" y="167"/>
                  </a:lnTo>
                  <a:lnTo>
                    <a:pt x="483" y="163"/>
                  </a:lnTo>
                  <a:lnTo>
                    <a:pt x="482" y="160"/>
                  </a:lnTo>
                  <a:lnTo>
                    <a:pt x="481" y="158"/>
                  </a:lnTo>
                  <a:lnTo>
                    <a:pt x="479" y="156"/>
                  </a:lnTo>
                  <a:lnTo>
                    <a:pt x="476" y="153"/>
                  </a:lnTo>
                  <a:lnTo>
                    <a:pt x="474" y="152"/>
                  </a:lnTo>
                  <a:lnTo>
                    <a:pt x="471" y="151"/>
                  </a:lnTo>
                  <a:lnTo>
                    <a:pt x="468" y="151"/>
                  </a:lnTo>
                  <a:lnTo>
                    <a:pt x="332" y="151"/>
                  </a:lnTo>
                  <a:lnTo>
                    <a:pt x="332" y="121"/>
                  </a:lnTo>
                  <a:lnTo>
                    <a:pt x="543" y="121"/>
                  </a:lnTo>
                  <a:lnTo>
                    <a:pt x="553" y="120"/>
                  </a:lnTo>
                  <a:lnTo>
                    <a:pt x="562" y="119"/>
                  </a:lnTo>
                  <a:lnTo>
                    <a:pt x="570" y="117"/>
                  </a:lnTo>
                  <a:lnTo>
                    <a:pt x="578" y="114"/>
                  </a:lnTo>
                  <a:lnTo>
                    <a:pt x="586" y="110"/>
                  </a:lnTo>
                  <a:lnTo>
                    <a:pt x="594" y="106"/>
                  </a:lnTo>
                  <a:lnTo>
                    <a:pt x="600" y="100"/>
                  </a:lnTo>
                  <a:lnTo>
                    <a:pt x="607" y="95"/>
                  </a:lnTo>
                  <a:lnTo>
                    <a:pt x="614" y="88"/>
                  </a:lnTo>
                  <a:lnTo>
                    <a:pt x="618" y="80"/>
                  </a:lnTo>
                  <a:lnTo>
                    <a:pt x="622" y="74"/>
                  </a:lnTo>
                  <a:lnTo>
                    <a:pt x="627" y="66"/>
                  </a:lnTo>
                  <a:lnTo>
                    <a:pt x="630" y="57"/>
                  </a:lnTo>
                  <a:lnTo>
                    <a:pt x="632" y="48"/>
                  </a:lnTo>
                  <a:lnTo>
                    <a:pt x="633" y="39"/>
                  </a:lnTo>
                  <a:lnTo>
                    <a:pt x="633" y="31"/>
                  </a:lnTo>
                  <a:lnTo>
                    <a:pt x="633" y="0"/>
                  </a:lnTo>
                  <a:lnTo>
                    <a:pt x="0" y="0"/>
                  </a:lnTo>
                  <a:lnTo>
                    <a:pt x="0"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2" name="Audio 1">
            <a:hlinkClick r:id="" action="ppaction://media"/>
            <a:extLst>
              <a:ext uri="{FF2B5EF4-FFF2-40B4-BE49-F238E27FC236}">
                <a16:creationId xmlns:a16="http://schemas.microsoft.com/office/drawing/2014/main" id="{4D1CF08C-3A24-B548-9345-04D885E826F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86449115"/>
      </p:ext>
    </p:extLst>
  </p:cSld>
  <p:clrMapOvr>
    <a:masterClrMapping/>
  </p:clrMapOvr>
  <mc:AlternateContent xmlns:mc="http://schemas.openxmlformats.org/markup-compatibility/2006">
    <mc:Choice xmlns:p14="http://schemas.microsoft.com/office/powerpoint/2010/main" Requires="p14">
      <p:transition spd="slow" p14:dur="2000" advTm="61873"/>
    </mc:Choice>
    <mc:Fallback>
      <p:transition spd="slow" advTm="61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Final Analysis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3C1CAF08-13B9-48BA-A271-8CE5B568A664}"/>
              </a:ext>
            </a:extLst>
          </p:cNvPr>
          <p:cNvSpPr/>
          <p:nvPr/>
        </p:nvSpPr>
        <p:spPr>
          <a:xfrm>
            <a:off x="3311512" y="861936"/>
            <a:ext cx="4967514"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POSITIVE</a:t>
            </a:r>
          </a:p>
        </p:txBody>
      </p:sp>
      <p:sp>
        <p:nvSpPr>
          <p:cNvPr id="38" name="Rectangle 37">
            <a:extLst>
              <a:ext uri="{FF2B5EF4-FFF2-40B4-BE49-F238E27FC236}">
                <a16:creationId xmlns:a16="http://schemas.microsoft.com/office/drawing/2014/main" id="{5ECF613A-FCF5-4CC5-AA46-DABB088D7230}"/>
              </a:ext>
            </a:extLst>
          </p:cNvPr>
          <p:cNvSpPr/>
          <p:nvPr/>
        </p:nvSpPr>
        <p:spPr>
          <a:xfrm>
            <a:off x="228600" y="2074336"/>
            <a:ext cx="11734800" cy="1600438"/>
          </a:xfrm>
          <a:prstGeom prst="rect">
            <a:avLst/>
          </a:prstGeom>
        </p:spPr>
        <p:txBody>
          <a:bodyPr wrap="square" lIns="0" tIns="0" rIns="0" bIns="0" anchor="t">
            <a:spAutoFit/>
          </a:bodyPr>
          <a:lstStyle/>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As the studio prepares for a movie release our analysis shows that Facebook is an important factor in getting the word out about the movie.  Special care should be taken to ensure participation on Facebook from Actors and Directors.</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Getting people to see the movie will also help with the movie IMDB Score, as there is a strong indication that gross sales impact the score the movie will receive.</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Additionally getting the audience to participate in voting on the IMDB website is crucial for a movie's success.  Finally it is also important to get critics to review the movie as an increase in critic reviews has a direct impact on the success of a movie.</a:t>
            </a:r>
          </a:p>
        </p:txBody>
      </p:sp>
      <p:sp>
        <p:nvSpPr>
          <p:cNvPr id="41" name="Rectangle 40">
            <a:extLst>
              <a:ext uri="{FF2B5EF4-FFF2-40B4-BE49-F238E27FC236}">
                <a16:creationId xmlns:a16="http://schemas.microsoft.com/office/drawing/2014/main" id="{D130C0AE-B52E-4C65-A461-AD2F7D2362DE}"/>
              </a:ext>
            </a:extLst>
          </p:cNvPr>
          <p:cNvSpPr/>
          <p:nvPr/>
        </p:nvSpPr>
        <p:spPr>
          <a:xfrm>
            <a:off x="267994" y="4280339"/>
            <a:ext cx="11695406" cy="1692771"/>
          </a:xfrm>
          <a:prstGeom prst="rect">
            <a:avLst/>
          </a:prstGeom>
        </p:spPr>
        <p:txBody>
          <a:bodyPr wrap="square" lIns="0" tIns="0" rIns="0" bIns="0" anchor="t">
            <a:spAutoFit/>
          </a:bodyPr>
          <a:lstStyle/>
          <a:p>
            <a:pPr>
              <a:spcBef>
                <a:spcPts val="1200"/>
              </a:spcBef>
              <a:buClr>
                <a:schemeClr val="tx2"/>
              </a:buClr>
            </a:pPr>
            <a:r>
              <a:rPr lang="en-US" sz="1400" dirty="0">
                <a:solidFill>
                  <a:schemeClr val="tx1">
                    <a:lumMod val="75000"/>
                    <a:lumOff val="25000"/>
                  </a:schemeClr>
                </a:solidFill>
                <a:cs typeface="Segoe UI" panose="020B0502040204020203" pitchFamily="34" charset="0"/>
              </a:rPr>
              <a:t>Additional data points that would assist with future analysis include:</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    - Movie trailer views on popular sites like YouTube and Apple Trailers</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    - Press coverage of a movie (did any of the actors/directors make the news?)</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    - Twitter hype of a movie</a:t>
            </a:r>
          </a:p>
          <a:p>
            <a:pPr marL="171450" indent="-171450">
              <a:spcBef>
                <a:spcPts val="1200"/>
              </a:spcBef>
              <a:buClr>
                <a:schemeClr val="tx2"/>
              </a:buClr>
              <a:buFont typeface="Segoe UI Light" panose="020B0502040204020203" pitchFamily="34" charset="0"/>
              <a:buChar char="›"/>
            </a:pPr>
            <a:r>
              <a:rPr lang="en-US" sz="1400" dirty="0">
                <a:solidFill>
                  <a:schemeClr val="tx1">
                    <a:lumMod val="75000"/>
                    <a:lumOff val="25000"/>
                  </a:schemeClr>
                </a:solidFill>
                <a:cs typeface="Segoe UI" panose="020B0502040204020203" pitchFamily="34" charset="0"/>
              </a:rPr>
              <a:t>    - Is the movie based on popular novels</a:t>
            </a:r>
          </a:p>
        </p:txBody>
      </p:sp>
      <p:sp>
        <p:nvSpPr>
          <p:cNvPr id="43" name="Rectangle 42">
            <a:extLst>
              <a:ext uri="{FF2B5EF4-FFF2-40B4-BE49-F238E27FC236}">
                <a16:creationId xmlns:a16="http://schemas.microsoft.com/office/drawing/2014/main" id="{6173DD7D-A9F5-4D7E-A942-64AE3F48B264}"/>
              </a:ext>
            </a:extLst>
          </p:cNvPr>
          <p:cNvSpPr/>
          <p:nvPr/>
        </p:nvSpPr>
        <p:spPr>
          <a:xfrm>
            <a:off x="267994" y="1686817"/>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STRENGTH – Successful Movie</a:t>
            </a:r>
          </a:p>
        </p:txBody>
      </p:sp>
      <p:sp>
        <p:nvSpPr>
          <p:cNvPr id="45" name="Rectangle 44">
            <a:extLst>
              <a:ext uri="{FF2B5EF4-FFF2-40B4-BE49-F238E27FC236}">
                <a16:creationId xmlns:a16="http://schemas.microsoft.com/office/drawing/2014/main" id="{A2A2A928-93BB-46FE-9683-5A5BAADF87B3}"/>
              </a:ext>
            </a:extLst>
          </p:cNvPr>
          <p:cNvSpPr/>
          <p:nvPr/>
        </p:nvSpPr>
        <p:spPr>
          <a:xfrm>
            <a:off x="267994" y="3946275"/>
            <a:ext cx="4162870" cy="246221"/>
          </a:xfrm>
          <a:prstGeom prst="rect">
            <a:avLst/>
          </a:prstGeom>
        </p:spPr>
        <p:txBody>
          <a:bodyPr wrap="square" lIns="0" tIns="0" rIns="0" bIns="0" anchor="t">
            <a:spAutoFit/>
          </a:bodyPr>
          <a:lstStyle/>
          <a:p>
            <a:r>
              <a:rPr lang="en-US" sz="1600" b="1" dirty="0">
                <a:solidFill>
                  <a:schemeClr val="tx1">
                    <a:lumMod val="75000"/>
                    <a:lumOff val="25000"/>
                  </a:schemeClr>
                </a:solidFill>
                <a:cs typeface="Segoe UI" panose="020B0502040204020203" pitchFamily="34" charset="0"/>
              </a:rPr>
              <a:t>OPPORTUNITY – Additional Data Points</a:t>
            </a:r>
          </a:p>
        </p:txBody>
      </p:sp>
      <p:pic>
        <p:nvPicPr>
          <p:cNvPr id="5" name="Audio 4">
            <a:hlinkClick r:id="" action="ppaction://media"/>
            <a:extLst>
              <a:ext uri="{FF2B5EF4-FFF2-40B4-BE49-F238E27FC236}">
                <a16:creationId xmlns:a16="http://schemas.microsoft.com/office/drawing/2014/main" id="{FCAB75BB-C7BF-5644-916E-42B9A92E547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27364193"/>
      </p:ext>
    </p:extLst>
  </p:cSld>
  <p:clrMapOvr>
    <a:masterClrMapping/>
  </p:clrMapOvr>
  <mc:AlternateContent xmlns:mc="http://schemas.openxmlformats.org/markup-compatibility/2006">
    <mc:Choice xmlns:p14="http://schemas.microsoft.com/office/powerpoint/2010/main" Requires="p14">
      <p:transition spd="slow" p14:dur="2000" advTm="279206"/>
    </mc:Choice>
    <mc:Fallback>
      <p:transition spd="slow" advTm="2792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pic>
        <p:nvPicPr>
          <p:cNvPr id="2" name="Audio 1">
            <a:hlinkClick r:id="" action="ppaction://media"/>
            <a:extLst>
              <a:ext uri="{FF2B5EF4-FFF2-40B4-BE49-F238E27FC236}">
                <a16:creationId xmlns:a16="http://schemas.microsoft.com/office/drawing/2014/main" id="{73170D63-E857-4247-B1BA-FDD7796521B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23038163"/>
      </p:ext>
    </p:extLst>
  </p:cSld>
  <p:clrMapOvr>
    <a:masterClrMapping/>
  </p:clrMapOvr>
  <mc:AlternateContent xmlns:mc="http://schemas.openxmlformats.org/markup-compatibility/2006">
    <mc:Choice xmlns:p14="http://schemas.microsoft.com/office/powerpoint/2010/main" Requires="p14">
      <p:transition spd="slow" p14:dur="2000" advTm="9989"/>
    </mc:Choice>
    <mc:Fallback>
      <p:transition spd="slow" advTm="9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Project_Analysis_Presentation Pack.potx" id="{AC7781D2-6DCE-4385-A2F9-141B95078B19}" vid="{C6C96076-4D51-4042-A342-A7D2AA3703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552</Words>
  <Application>Microsoft Macintosh PowerPoint</Application>
  <PresentationFormat>Widescreen</PresentationFormat>
  <Paragraphs>62</Paragraphs>
  <Slides>7</Slides>
  <Notes>0</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Century Gothic</vt:lpstr>
      <vt:lpstr>Segoe UI Light</vt:lpstr>
      <vt:lpstr>Office Theme</vt:lpstr>
      <vt:lpstr>Final Project -- Analysis</vt:lpstr>
      <vt:lpstr>Project analysis slide 2</vt:lpstr>
      <vt:lpstr>Project analysis slide 6</vt:lpstr>
      <vt:lpstr>Project analysis slide 6</vt:lpstr>
      <vt:lpstr>Project analysis slide 6</vt:lpstr>
      <vt:lpstr>Project analysis slide 8</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Chad Currier</dc:creator>
  <cp:lastModifiedBy/>
  <cp:revision>1</cp:revision>
  <dcterms:created xsi:type="dcterms:W3CDTF">2018-12-05T02:48:14Z</dcterms:created>
  <dcterms:modified xsi:type="dcterms:W3CDTF">2018-12-05T23:00:18Z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2018-11-21T00:44:46.2256006Z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